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92" r:id="rId2"/>
    <p:sldId id="290" r:id="rId3"/>
    <p:sldId id="297" r:id="rId4"/>
    <p:sldId id="291" r:id="rId5"/>
    <p:sldId id="275" r:id="rId6"/>
    <p:sldId id="283" r:id="rId7"/>
    <p:sldId id="284" r:id="rId8"/>
    <p:sldId id="287" r:id="rId9"/>
    <p:sldId id="286" r:id="rId10"/>
    <p:sldId id="294"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38"/>
    <a:srgbClr val="1E98DD"/>
    <a:srgbClr val="F23F43"/>
    <a:srgbClr val="1A2C70"/>
    <a:srgbClr val="F33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83" autoAdjust="0"/>
  </p:normalViewPr>
  <p:slideViewPr>
    <p:cSldViewPr snapToGrid="0">
      <p:cViewPr>
        <p:scale>
          <a:sx n="170" d="100"/>
          <a:sy n="170" d="100"/>
        </p:scale>
        <p:origin x="-250" y="-36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4C77CA6-7EB6-405D-819E-1843969D68BD}" type="datetimeFigureOut">
              <a:rPr lang="en-CA" smtClean="0"/>
              <a:t>2023-07-07</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6CD9DAF-674E-4543-AB55-A460E0065718}" type="slidenum">
              <a:rPr lang="en-CA" smtClean="0"/>
              <a:t>‹#›</a:t>
            </a:fld>
            <a:endParaRPr lang="en-CA"/>
          </a:p>
        </p:txBody>
      </p:sp>
    </p:spTree>
    <p:extLst>
      <p:ext uri="{BB962C8B-B14F-4D97-AF65-F5344CB8AC3E}">
        <p14:creationId xmlns:p14="http://schemas.microsoft.com/office/powerpoint/2010/main" val="112071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Good afternoon, everyone. It is a pleasure to be here at the AIC to present some of my research work.</a:t>
            </a:r>
          </a:p>
          <a:p>
            <a:pPr defTabSz="966612">
              <a:lnSpc>
                <a:spcPct val="115000"/>
              </a:lnSpc>
              <a:defRPr/>
            </a:pPr>
            <a:r>
              <a:rPr lang="en-CA" sz="1900" dirty="0">
                <a:latin typeface="Arial" panose="020B0604020202020204" pitchFamily="34" charset="0"/>
                <a:ea typeface="Arial" panose="020B0604020202020204" pitchFamily="34" charset="0"/>
              </a:rPr>
              <a:t>Previous studies have shown that the synergistic effects of Ab and tau accumulation disrupt neurophysiological activity, which could be part of the mechanisms underlying the onset of clinical symptoms. </a:t>
            </a:r>
          </a:p>
          <a:p>
            <a:pPr defTabSz="966612">
              <a:lnSpc>
                <a:spcPct val="115000"/>
              </a:lnSpc>
              <a:defRPr/>
            </a:pPr>
            <a:r>
              <a:rPr lang="en-CA" sz="1900" dirty="0">
                <a:latin typeface="Arial" panose="020B0604020202020204" pitchFamily="34" charset="0"/>
                <a:ea typeface="Arial" panose="020B0604020202020204" pitchFamily="34" charset="0"/>
              </a:rPr>
              <a:t>Ab and tau PET technology can accurately identify individuals at risk of progressing from the asymptomatic to the Mild Cognitive Impairment stage of AD, however PET imaging is invasive and expensive, which limits its accessibility.</a:t>
            </a:r>
          </a:p>
          <a:p>
            <a:pPr defTabSz="966612">
              <a:lnSpc>
                <a:spcPct val="115000"/>
              </a:lnSpc>
              <a:defRPr/>
            </a:pPr>
            <a:r>
              <a:rPr lang="en-CA" sz="1900" dirty="0">
                <a:latin typeface="Arial" panose="020B0604020202020204" pitchFamily="34" charset="0"/>
                <a:ea typeface="Arial" panose="020B0604020202020204" pitchFamily="34" charset="0"/>
              </a:rPr>
              <a:t>The aim of our study was to test whether capturing early neurophysiological changes related to the pathological effects of Ab and tau could represent an alternative for predicting MCI progression.</a:t>
            </a:r>
          </a:p>
          <a:p>
            <a:pPr>
              <a:lnSpc>
                <a:spcPct val="115000"/>
              </a:lnSpc>
            </a:pPr>
            <a:r>
              <a:rPr lang="en-CA" sz="1900" dirty="0">
                <a:latin typeface="Arial" panose="020B0604020202020204" pitchFamily="34" charset="0"/>
                <a:ea typeface="Arial" panose="020B0604020202020204" pitchFamily="34" charset="0"/>
              </a:rPr>
              <a:t> </a:t>
            </a:r>
          </a:p>
          <a:p>
            <a:pPr defTabSz="966612">
              <a:defRPr/>
            </a:pPr>
            <a:endParaRPr lang="en-CA" dirty="0"/>
          </a:p>
        </p:txBody>
      </p:sp>
      <p:sp>
        <p:nvSpPr>
          <p:cNvPr id="4" name="Slide Number Placeholder 3"/>
          <p:cNvSpPr>
            <a:spLocks noGrp="1"/>
          </p:cNvSpPr>
          <p:nvPr>
            <p:ph type="sldNum" sz="quarter" idx="5"/>
          </p:nvPr>
        </p:nvSpPr>
        <p:spPr/>
        <p:txBody>
          <a:bodyPr/>
          <a:lstStyle/>
          <a:p>
            <a:fld id="{46CD9DAF-674E-4543-AB55-A460E0065718}" type="slidenum">
              <a:rPr lang="en-CA" smtClean="0"/>
              <a:t>1</a:t>
            </a:fld>
            <a:endParaRPr lang="en-CA"/>
          </a:p>
        </p:txBody>
      </p:sp>
    </p:spTree>
    <p:extLst>
      <p:ext uri="{BB962C8B-B14F-4D97-AF65-F5344CB8AC3E}">
        <p14:creationId xmlns:p14="http://schemas.microsoft.com/office/powerpoint/2010/main" val="150885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would like to conclude by thanking the people from the Villeneuve and Baillet labs at McGill University for their contribution and feedback provided for this research project. Thank you for your attention!</a:t>
            </a:r>
          </a:p>
        </p:txBody>
      </p:sp>
      <p:sp>
        <p:nvSpPr>
          <p:cNvPr id="4" name="Slide Number Placeholder 3"/>
          <p:cNvSpPr>
            <a:spLocks noGrp="1"/>
          </p:cNvSpPr>
          <p:nvPr>
            <p:ph type="sldNum" sz="quarter" idx="5"/>
          </p:nvPr>
        </p:nvSpPr>
        <p:spPr/>
        <p:txBody>
          <a:bodyPr/>
          <a:lstStyle/>
          <a:p>
            <a:fld id="{46CD9DAF-674E-4543-AB55-A460E0065718}" type="slidenum">
              <a:rPr lang="en-CA" smtClean="0"/>
              <a:t>10</a:t>
            </a:fld>
            <a:endParaRPr lang="en-CA"/>
          </a:p>
        </p:txBody>
      </p:sp>
    </p:spTree>
    <p:extLst>
      <p:ext uri="{BB962C8B-B14F-4D97-AF65-F5344CB8AC3E}">
        <p14:creationId xmlns:p14="http://schemas.microsoft.com/office/powerpoint/2010/main" val="424702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15000"/>
              </a:lnSpc>
              <a:defRPr/>
            </a:pPr>
            <a:r>
              <a:rPr lang="en-CA" sz="1900" dirty="0">
                <a:latin typeface="Arial" panose="020B0604020202020204" pitchFamily="34" charset="0"/>
                <a:ea typeface="Arial" panose="020B0604020202020204" pitchFamily="34" charset="0"/>
              </a:rPr>
              <a:t>To answer this question, we used a subsample of participants from the PREVENT-AD cohort, comprising 103 asymptomatic individuals with family history of sporadic AD. </a:t>
            </a:r>
          </a:p>
          <a:p>
            <a:pPr defTabSz="966612">
              <a:lnSpc>
                <a:spcPct val="115000"/>
              </a:lnSpc>
              <a:defRPr/>
            </a:pPr>
            <a:r>
              <a:rPr lang="en-CA" sz="1900" dirty="0">
                <a:latin typeface="Arial" panose="020B0604020202020204" pitchFamily="34" charset="0"/>
                <a:ea typeface="Arial" panose="020B0604020202020204" pitchFamily="34" charset="0"/>
              </a:rPr>
              <a:t>Longitudinal cognitive follow ups-have identified that around 20% of these participants have progressed to an MCI classification. </a:t>
            </a:r>
          </a:p>
          <a:p>
            <a:pPr>
              <a:lnSpc>
                <a:spcPct val="115000"/>
              </a:lnSpc>
            </a:pPr>
            <a:r>
              <a:rPr lang="en-CA" sz="1900" dirty="0">
                <a:latin typeface="Arial" panose="020B0604020202020204" pitchFamily="34" charset="0"/>
                <a:ea typeface="Arial" panose="020B0604020202020204" pitchFamily="34" charset="0"/>
              </a:rPr>
              <a:t> </a:t>
            </a:r>
          </a:p>
          <a:p>
            <a:pPr defTabSz="966612">
              <a:defRPr/>
            </a:pPr>
            <a:endParaRPr lang="en-CA" dirty="0"/>
          </a:p>
        </p:txBody>
      </p:sp>
      <p:sp>
        <p:nvSpPr>
          <p:cNvPr id="4" name="Slide Number Placeholder 3"/>
          <p:cNvSpPr>
            <a:spLocks noGrp="1"/>
          </p:cNvSpPr>
          <p:nvPr>
            <p:ph type="sldNum" sz="quarter" idx="5"/>
          </p:nvPr>
        </p:nvSpPr>
        <p:spPr/>
        <p:txBody>
          <a:bodyPr/>
          <a:lstStyle/>
          <a:p>
            <a:fld id="{46CD9DAF-674E-4543-AB55-A460E0065718}" type="slidenum">
              <a:rPr lang="en-CA" smtClean="0"/>
              <a:t>2</a:t>
            </a:fld>
            <a:endParaRPr lang="en-CA"/>
          </a:p>
        </p:txBody>
      </p:sp>
    </p:spTree>
    <p:extLst>
      <p:ext uri="{BB962C8B-B14F-4D97-AF65-F5344CB8AC3E}">
        <p14:creationId xmlns:p14="http://schemas.microsoft.com/office/powerpoint/2010/main" val="50199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15000"/>
              </a:lnSpc>
              <a:defRPr/>
            </a:pPr>
            <a:r>
              <a:rPr lang="en-CA" sz="1900" dirty="0">
                <a:latin typeface="Arial" panose="020B0604020202020204" pitchFamily="34" charset="0"/>
                <a:ea typeface="Arial" panose="020B0604020202020204" pitchFamily="34" charset="0"/>
              </a:rPr>
              <a:t>All participants underwent resting-state Magnetoencephalography, Ab and tau PET and structural MRI at the time they were cognitively unimpaired. </a:t>
            </a:r>
          </a:p>
          <a:p>
            <a:pPr defTabSz="966612">
              <a:lnSpc>
                <a:spcPct val="115000"/>
              </a:lnSpc>
              <a:defRPr/>
            </a:pPr>
            <a:r>
              <a:rPr lang="en-CA" sz="1900" dirty="0">
                <a:latin typeface="Arial" panose="020B0604020202020204" pitchFamily="34" charset="0"/>
                <a:ea typeface="Arial" panose="020B0604020202020204" pitchFamily="34" charset="0"/>
              </a:rPr>
              <a:t>We derived spectral power features from the resting-state MEG data, SUVR values from Ab and tau PET scans and hippocampal volume from structural MRI.</a:t>
            </a:r>
          </a:p>
          <a:p>
            <a:pPr>
              <a:lnSpc>
                <a:spcPct val="115000"/>
              </a:lnSpc>
            </a:pPr>
            <a:endParaRPr lang="en-CA" sz="1900" dirty="0">
              <a:latin typeface="Arial" panose="020B0604020202020204" pitchFamily="34" charset="0"/>
              <a:ea typeface="Arial" panose="020B0604020202020204" pitchFamily="34" charset="0"/>
            </a:endParaRPr>
          </a:p>
          <a:p>
            <a:pPr>
              <a:lnSpc>
                <a:spcPct val="115000"/>
              </a:lnSpc>
            </a:pPr>
            <a:r>
              <a:rPr lang="en-CA" sz="1900" dirty="0">
                <a:latin typeface="Arial" panose="020B0604020202020204" pitchFamily="34" charset="0"/>
                <a:ea typeface="Arial" panose="020B0604020202020204" pitchFamily="34" charset="0"/>
              </a:rPr>
              <a:t> </a:t>
            </a:r>
          </a:p>
          <a:p>
            <a:pPr defTabSz="966612">
              <a:defRPr/>
            </a:pPr>
            <a:endParaRPr lang="en-CA" dirty="0"/>
          </a:p>
        </p:txBody>
      </p:sp>
      <p:sp>
        <p:nvSpPr>
          <p:cNvPr id="4" name="Slide Number Placeholder 3"/>
          <p:cNvSpPr>
            <a:spLocks noGrp="1"/>
          </p:cNvSpPr>
          <p:nvPr>
            <p:ph type="sldNum" sz="quarter" idx="5"/>
          </p:nvPr>
        </p:nvSpPr>
        <p:spPr/>
        <p:txBody>
          <a:bodyPr/>
          <a:lstStyle/>
          <a:p>
            <a:fld id="{46CD9DAF-674E-4543-AB55-A460E0065718}" type="slidenum">
              <a:rPr lang="en-CA" smtClean="0"/>
              <a:t>3</a:t>
            </a:fld>
            <a:endParaRPr lang="en-CA"/>
          </a:p>
        </p:txBody>
      </p:sp>
    </p:spTree>
    <p:extLst>
      <p:ext uri="{BB962C8B-B14F-4D97-AF65-F5344CB8AC3E}">
        <p14:creationId xmlns:p14="http://schemas.microsoft.com/office/powerpoint/2010/main" val="282213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CA" sz="1900" dirty="0">
                <a:latin typeface="Arial" panose="020B0604020202020204" pitchFamily="34" charset="0"/>
                <a:ea typeface="Arial" panose="020B0604020202020204" pitchFamily="34" charset="0"/>
              </a:rPr>
              <a:t>To assess the value of neurophysiological activity features for predicting MCI progression, we compared the accuracy of a series of predefined logistic regression models. </a:t>
            </a:r>
          </a:p>
          <a:p>
            <a:pPr>
              <a:lnSpc>
                <a:spcPct val="115000"/>
              </a:lnSpc>
            </a:pPr>
            <a:r>
              <a:rPr lang="en-CA" sz="1900" dirty="0">
                <a:latin typeface="Arial" panose="020B0604020202020204" pitchFamily="34" charset="0"/>
                <a:ea typeface="Arial" panose="020B0604020202020204" pitchFamily="34" charset="0"/>
              </a:rPr>
              <a:t>We started with a basic clinical model including age, sex, years of education, MoCA scores at screening and APOE status. </a:t>
            </a:r>
          </a:p>
          <a:p>
            <a:pPr>
              <a:lnSpc>
                <a:spcPct val="115000"/>
              </a:lnSpc>
            </a:pPr>
            <a:r>
              <a:rPr lang="en-CA" sz="1900" dirty="0">
                <a:latin typeface="Arial" panose="020B0604020202020204" pitchFamily="34" charset="0"/>
                <a:ea typeface="Arial" panose="020B0604020202020204" pitchFamily="34" charset="0"/>
              </a:rPr>
              <a:t>We subsequently added different neuroimaging features to this model, starting with hippocampal volume, then the Ab and Tau PET SUVR from early accumulating regions, and finally the spectral MEG features extracted from early tau accumulating temporal regions.</a:t>
            </a:r>
          </a:p>
        </p:txBody>
      </p:sp>
      <p:sp>
        <p:nvSpPr>
          <p:cNvPr id="4" name="Slide Number Placeholder 3"/>
          <p:cNvSpPr>
            <a:spLocks noGrp="1"/>
          </p:cNvSpPr>
          <p:nvPr>
            <p:ph type="sldNum" sz="quarter" idx="5"/>
          </p:nvPr>
        </p:nvSpPr>
        <p:spPr/>
        <p:txBody>
          <a:bodyPr/>
          <a:lstStyle/>
          <a:p>
            <a:fld id="{46CD9DAF-674E-4543-AB55-A460E0065718}" type="slidenum">
              <a:rPr lang="en-CA" smtClean="0"/>
              <a:t>4</a:t>
            </a:fld>
            <a:endParaRPr lang="en-CA"/>
          </a:p>
        </p:txBody>
      </p:sp>
    </p:spTree>
    <p:extLst>
      <p:ext uri="{BB962C8B-B14F-4D97-AF65-F5344CB8AC3E}">
        <p14:creationId xmlns:p14="http://schemas.microsoft.com/office/powerpoint/2010/main" val="281426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found that the basic clinical model and the model incorporating structural MRI provided an accuracy of AUC = 0.83 for predicting MCI progression.</a:t>
            </a:r>
          </a:p>
        </p:txBody>
      </p:sp>
      <p:sp>
        <p:nvSpPr>
          <p:cNvPr id="4" name="Slide Number Placeholder 3"/>
          <p:cNvSpPr>
            <a:spLocks noGrp="1"/>
          </p:cNvSpPr>
          <p:nvPr>
            <p:ph type="sldNum" sz="quarter" idx="5"/>
          </p:nvPr>
        </p:nvSpPr>
        <p:spPr/>
        <p:txBody>
          <a:bodyPr/>
          <a:lstStyle/>
          <a:p>
            <a:fld id="{46CD9DAF-674E-4543-AB55-A460E0065718}" type="slidenum">
              <a:rPr lang="en-CA" smtClean="0"/>
              <a:t>5</a:t>
            </a:fld>
            <a:endParaRPr lang="en-CA"/>
          </a:p>
        </p:txBody>
      </p:sp>
    </p:spTree>
    <p:extLst>
      <p:ext uri="{BB962C8B-B14F-4D97-AF65-F5344CB8AC3E}">
        <p14:creationId xmlns:p14="http://schemas.microsoft.com/office/powerpoint/2010/main" val="379517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combination of clinical features with Ab and tau PET (shown in blue) resulted in a considerable increase in accuracy, reaching an AUC of 0.91.</a:t>
            </a:r>
          </a:p>
        </p:txBody>
      </p:sp>
      <p:sp>
        <p:nvSpPr>
          <p:cNvPr id="4" name="Slide Number Placeholder 3"/>
          <p:cNvSpPr>
            <a:spLocks noGrp="1"/>
          </p:cNvSpPr>
          <p:nvPr>
            <p:ph type="sldNum" sz="quarter" idx="5"/>
          </p:nvPr>
        </p:nvSpPr>
        <p:spPr/>
        <p:txBody>
          <a:bodyPr/>
          <a:lstStyle/>
          <a:p>
            <a:fld id="{46CD9DAF-674E-4543-AB55-A460E0065718}" type="slidenum">
              <a:rPr lang="en-CA" smtClean="0"/>
              <a:t>6</a:t>
            </a:fld>
            <a:endParaRPr lang="en-CA"/>
          </a:p>
        </p:txBody>
      </p:sp>
    </p:spTree>
    <p:extLst>
      <p:ext uri="{BB962C8B-B14F-4D97-AF65-F5344CB8AC3E}">
        <p14:creationId xmlns:p14="http://schemas.microsoft.com/office/powerpoint/2010/main" val="359378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Importantly, spectral features derived from resting state MEG (shown in red) matched the accuracy provided by Ab and Tau PET. Combining all features into a single model reached a 95% accuracy, as shown in the green curve.</a:t>
            </a:r>
          </a:p>
        </p:txBody>
      </p:sp>
      <p:sp>
        <p:nvSpPr>
          <p:cNvPr id="4" name="Slide Number Placeholder 3"/>
          <p:cNvSpPr>
            <a:spLocks noGrp="1"/>
          </p:cNvSpPr>
          <p:nvPr>
            <p:ph type="sldNum" sz="quarter" idx="5"/>
          </p:nvPr>
        </p:nvSpPr>
        <p:spPr/>
        <p:txBody>
          <a:bodyPr/>
          <a:lstStyle/>
          <a:p>
            <a:fld id="{46CD9DAF-674E-4543-AB55-A460E0065718}" type="slidenum">
              <a:rPr lang="en-CA" smtClean="0"/>
              <a:t>7</a:t>
            </a:fld>
            <a:endParaRPr lang="en-CA"/>
          </a:p>
        </p:txBody>
      </p:sp>
    </p:spTree>
    <p:extLst>
      <p:ext uri="{BB962C8B-B14F-4D97-AF65-F5344CB8AC3E}">
        <p14:creationId xmlns:p14="http://schemas.microsoft.com/office/powerpoint/2010/main" val="238431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summary, we found that neurophysiological features extracted from rs-MEG outperformed the clinical and structural MRI models, and matched the accuracy provided by PET for predicting MCI progression in our cohort.</a:t>
            </a:r>
          </a:p>
          <a:p>
            <a:r>
              <a:rPr lang="en-CA" dirty="0"/>
              <a:t>Neurophysiological activity features extracted from MEG, and possibly EEG, could potentially be used as a screening tool for identifying individuals for specialized invasive testing for AD in asymptomatic older adults.</a:t>
            </a:r>
          </a:p>
        </p:txBody>
      </p:sp>
      <p:sp>
        <p:nvSpPr>
          <p:cNvPr id="4" name="Slide Number Placeholder 3"/>
          <p:cNvSpPr>
            <a:spLocks noGrp="1"/>
          </p:cNvSpPr>
          <p:nvPr>
            <p:ph type="sldNum" sz="quarter" idx="5"/>
          </p:nvPr>
        </p:nvSpPr>
        <p:spPr/>
        <p:txBody>
          <a:bodyPr/>
          <a:lstStyle/>
          <a:p>
            <a:fld id="{46CD9DAF-674E-4543-AB55-A460E0065718}" type="slidenum">
              <a:rPr lang="en-CA" smtClean="0"/>
              <a:t>8</a:t>
            </a:fld>
            <a:endParaRPr lang="en-CA"/>
          </a:p>
        </p:txBody>
      </p:sp>
    </p:spTree>
    <p:extLst>
      <p:ext uri="{BB962C8B-B14F-4D97-AF65-F5344CB8AC3E}">
        <p14:creationId xmlns:p14="http://schemas.microsoft.com/office/powerpoint/2010/main" val="201626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900" dirty="0">
                <a:latin typeface="Arial" panose="020B0604020202020204" pitchFamily="34" charset="0"/>
                <a:ea typeface="Arial" panose="020B0604020202020204" pitchFamily="34" charset="0"/>
              </a:rPr>
              <a:t>If you want to know more about this and the rest of the analysis from my project, I’ll be happy to discuss it with you during my poster presentation on Monday.</a:t>
            </a:r>
          </a:p>
          <a:p>
            <a:endParaRPr lang="en-CA" dirty="0"/>
          </a:p>
        </p:txBody>
      </p:sp>
      <p:sp>
        <p:nvSpPr>
          <p:cNvPr id="4" name="Slide Number Placeholder 3"/>
          <p:cNvSpPr>
            <a:spLocks noGrp="1"/>
          </p:cNvSpPr>
          <p:nvPr>
            <p:ph type="sldNum" sz="quarter" idx="5"/>
          </p:nvPr>
        </p:nvSpPr>
        <p:spPr/>
        <p:txBody>
          <a:bodyPr/>
          <a:lstStyle/>
          <a:p>
            <a:fld id="{46CD9DAF-674E-4543-AB55-A460E0065718}" type="slidenum">
              <a:rPr lang="en-CA" smtClean="0"/>
              <a:t>9</a:t>
            </a:fld>
            <a:endParaRPr lang="en-CA"/>
          </a:p>
        </p:txBody>
      </p:sp>
    </p:spTree>
    <p:extLst>
      <p:ext uri="{BB962C8B-B14F-4D97-AF65-F5344CB8AC3E}">
        <p14:creationId xmlns:p14="http://schemas.microsoft.com/office/powerpoint/2010/main" val="104967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8432-F3E5-4E3E-8768-8DB533ED0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73312E7-7DD7-43A5-BDCA-AAD6823D6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C8057D1-1C56-42A0-B165-BD1A81C9EC1D}"/>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5" name="Footer Placeholder 4">
            <a:extLst>
              <a:ext uri="{FF2B5EF4-FFF2-40B4-BE49-F238E27FC236}">
                <a16:creationId xmlns:a16="http://schemas.microsoft.com/office/drawing/2014/main" id="{084DB441-1975-4B45-B1AE-6A5BD44D5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4A688CB-C7AB-430A-BC6C-26CC9DFB5603}"/>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136775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C166-0BF8-4813-B439-E6F7CBF6377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0B05139-B4EF-4761-BB47-DA1B0FEDC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CB17161-9D43-48F8-901A-204C457D38D6}"/>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5" name="Footer Placeholder 4">
            <a:extLst>
              <a:ext uri="{FF2B5EF4-FFF2-40B4-BE49-F238E27FC236}">
                <a16:creationId xmlns:a16="http://schemas.microsoft.com/office/drawing/2014/main" id="{06DC0985-100D-4DCE-B0FC-05ECA0CEDE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4A0D34-EFF6-4C9A-8EBD-CC60EF7B2430}"/>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419254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96A2A-619C-4F35-8EBE-24A5D6FB08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D303FC-9C5E-4394-A1F2-C57328B9C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498753-E59C-47CB-908D-9113368E9FBA}"/>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5" name="Footer Placeholder 4">
            <a:extLst>
              <a:ext uri="{FF2B5EF4-FFF2-40B4-BE49-F238E27FC236}">
                <a16:creationId xmlns:a16="http://schemas.microsoft.com/office/drawing/2014/main" id="{B7E2EDAA-F408-4DEB-9114-8D64C009ACF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9F1508-D2D6-491E-AF72-4584A02B4EC0}"/>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314903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9106-4C9D-4747-B271-B0560F61E3E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7C560FE-2E3D-4267-A989-417968726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8B7474-22EB-4AE7-8C4C-010E693BB4A8}"/>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5" name="Footer Placeholder 4">
            <a:extLst>
              <a:ext uri="{FF2B5EF4-FFF2-40B4-BE49-F238E27FC236}">
                <a16:creationId xmlns:a16="http://schemas.microsoft.com/office/drawing/2014/main" id="{9FEACC22-01A3-4A7B-B849-66DB35F1AE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778CD2-B211-4EEF-B179-031C8A118AB2}"/>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26315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E99F-A5FC-47AC-9464-078A8760BF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ED7E4C2-F8F5-4E63-8DC6-815A3C026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B0F44-F876-428A-AF5D-8FD3DBD27195}"/>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5" name="Footer Placeholder 4">
            <a:extLst>
              <a:ext uri="{FF2B5EF4-FFF2-40B4-BE49-F238E27FC236}">
                <a16:creationId xmlns:a16="http://schemas.microsoft.com/office/drawing/2014/main" id="{4CDB8593-8137-494C-A349-F4FE626070D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0E4218-D286-418F-8BDB-A5E07E7F3F0E}"/>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318332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1210-1203-4082-9525-29811B17CC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62E9EA6-047C-46D3-97FD-BB2E88873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EC7BC75-BB27-4B3E-968F-FF60366C1A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E2A2902-8861-4490-8427-8F48B790AFDD}"/>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6" name="Footer Placeholder 5">
            <a:extLst>
              <a:ext uri="{FF2B5EF4-FFF2-40B4-BE49-F238E27FC236}">
                <a16:creationId xmlns:a16="http://schemas.microsoft.com/office/drawing/2014/main" id="{1C15987F-49B4-4A34-B1BD-9AA46D73B4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65EFD7-B7AC-4F40-9C77-817E750B4A3E}"/>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81202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911F-3AD5-4459-A628-09778A43493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335F60-65E6-4D9C-A195-A3225EDCE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634BAB-2F65-4B6A-A7FA-272BC9DD3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49487C-C4C0-4C59-9B69-5BBE4BF7C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0EA436-36C8-458C-855C-C5F230F97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9637C71-3BF1-4CD0-854A-8ADD75AB5A3C}"/>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8" name="Footer Placeholder 7">
            <a:extLst>
              <a:ext uri="{FF2B5EF4-FFF2-40B4-BE49-F238E27FC236}">
                <a16:creationId xmlns:a16="http://schemas.microsoft.com/office/drawing/2014/main" id="{87D4815D-FE3A-4769-B6F2-9A7775BB8D4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3A9458A-95FB-46F1-904C-FFD33A3F64E9}"/>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322678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5BBB-4652-495B-B38B-EF394A496B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CE00554-0E8F-4682-AD98-EC878D430DDE}"/>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4" name="Footer Placeholder 3">
            <a:extLst>
              <a:ext uri="{FF2B5EF4-FFF2-40B4-BE49-F238E27FC236}">
                <a16:creationId xmlns:a16="http://schemas.microsoft.com/office/drawing/2014/main" id="{BF5812AC-C97C-4128-A200-814B1A3086A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6C6EAD0-478B-4DF1-824D-B03C7BF6C656}"/>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349594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524AF-52EB-40FA-B3AE-3C5286E275D1}"/>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3" name="Footer Placeholder 2">
            <a:extLst>
              <a:ext uri="{FF2B5EF4-FFF2-40B4-BE49-F238E27FC236}">
                <a16:creationId xmlns:a16="http://schemas.microsoft.com/office/drawing/2014/main" id="{6D70082F-6D40-4BEA-9E24-4F11AB65206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A807ED1-AAF9-4CB6-9062-C370A90F23DA}"/>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278330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F4AE-0583-408A-9EA7-F2E612576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1EC9C85-CB9D-437D-B28F-B0FBA3F8F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C463FCD-07E6-4D14-96FA-8D3C71C83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B81C0-B33F-46F9-9CF5-BD7643B9D69C}"/>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6" name="Footer Placeholder 5">
            <a:extLst>
              <a:ext uri="{FF2B5EF4-FFF2-40B4-BE49-F238E27FC236}">
                <a16:creationId xmlns:a16="http://schemas.microsoft.com/office/drawing/2014/main" id="{05A35382-ABC0-4F03-BBB7-B9D4F9CFFD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C2801D-8496-466D-81AD-85168012BDAC}"/>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158139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C94A-8D00-4FC0-8D05-95243C71A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B3AA88-AC1C-4B06-AEF6-F8F17800C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F935D73-EC0E-48A7-BB4B-BC5BBBEE6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63964-5DF2-4934-A300-2D9C5131215B}"/>
              </a:ext>
            </a:extLst>
          </p:cNvPr>
          <p:cNvSpPr>
            <a:spLocks noGrp="1"/>
          </p:cNvSpPr>
          <p:nvPr>
            <p:ph type="dt" sz="half" idx="10"/>
          </p:nvPr>
        </p:nvSpPr>
        <p:spPr/>
        <p:txBody>
          <a:bodyPr/>
          <a:lstStyle/>
          <a:p>
            <a:fld id="{28601FC8-2E4C-4D6A-AC89-5786185D7259}" type="datetimeFigureOut">
              <a:rPr lang="en-CA" smtClean="0"/>
              <a:t>2023-07-07</a:t>
            </a:fld>
            <a:endParaRPr lang="en-CA"/>
          </a:p>
        </p:txBody>
      </p:sp>
      <p:sp>
        <p:nvSpPr>
          <p:cNvPr id="6" name="Footer Placeholder 5">
            <a:extLst>
              <a:ext uri="{FF2B5EF4-FFF2-40B4-BE49-F238E27FC236}">
                <a16:creationId xmlns:a16="http://schemas.microsoft.com/office/drawing/2014/main" id="{82215433-CF2B-4170-83AD-0D6A5FBE4B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4E71446-376A-4DF3-84F3-E260ADAAA974}"/>
              </a:ext>
            </a:extLst>
          </p:cNvPr>
          <p:cNvSpPr>
            <a:spLocks noGrp="1"/>
          </p:cNvSpPr>
          <p:nvPr>
            <p:ph type="sldNum" sz="quarter" idx="12"/>
          </p:nvPr>
        </p:nvSpPr>
        <p:spPr/>
        <p:txBody>
          <a:bodyPr/>
          <a:lstStyle/>
          <a:p>
            <a:fld id="{108D36B6-699C-40EA-93A2-FD5849315EBE}" type="slidenum">
              <a:rPr lang="en-CA" smtClean="0"/>
              <a:t>‹#›</a:t>
            </a:fld>
            <a:endParaRPr lang="en-CA"/>
          </a:p>
        </p:txBody>
      </p:sp>
    </p:spTree>
    <p:extLst>
      <p:ext uri="{BB962C8B-B14F-4D97-AF65-F5344CB8AC3E}">
        <p14:creationId xmlns:p14="http://schemas.microsoft.com/office/powerpoint/2010/main" val="386244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C708B-FB4B-45B7-8D5F-D2599C83A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8717CF-9B29-4686-A22F-D2E26B299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985270-E2CF-455C-BC22-0487D0170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01FC8-2E4C-4D6A-AC89-5786185D7259}" type="datetimeFigureOut">
              <a:rPr lang="en-CA" smtClean="0"/>
              <a:t>2023-07-07</a:t>
            </a:fld>
            <a:endParaRPr lang="en-CA"/>
          </a:p>
        </p:txBody>
      </p:sp>
      <p:sp>
        <p:nvSpPr>
          <p:cNvPr id="5" name="Footer Placeholder 4">
            <a:extLst>
              <a:ext uri="{FF2B5EF4-FFF2-40B4-BE49-F238E27FC236}">
                <a16:creationId xmlns:a16="http://schemas.microsoft.com/office/drawing/2014/main" id="{9A9B9A03-56F1-4324-BF45-00B18C4F0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2CE03F6-D887-4A23-A939-B59B73F9E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36B6-699C-40EA-93A2-FD5849315EBE}" type="slidenum">
              <a:rPr lang="en-CA" smtClean="0"/>
              <a:t>‹#›</a:t>
            </a:fld>
            <a:endParaRPr lang="en-CA"/>
          </a:p>
        </p:txBody>
      </p:sp>
    </p:spTree>
    <p:extLst>
      <p:ext uri="{BB962C8B-B14F-4D97-AF65-F5344CB8AC3E}">
        <p14:creationId xmlns:p14="http://schemas.microsoft.com/office/powerpoint/2010/main" val="295280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jonathan.gallegorudolf@mail.mcgill.ca"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54CA8A-40BE-5B3F-F6D2-C98B2B6102C3}"/>
              </a:ext>
            </a:extLst>
          </p:cNvPr>
          <p:cNvPicPr>
            <a:picLocks noChangeAspect="1"/>
          </p:cNvPicPr>
          <p:nvPr/>
        </p:nvPicPr>
        <p:blipFill rotWithShape="1">
          <a:blip r:embed="rId3"/>
          <a:srcRect l="33329" t="31382" r="49961" b="43405"/>
          <a:stretch/>
        </p:blipFill>
        <p:spPr>
          <a:xfrm>
            <a:off x="1168980" y="3753633"/>
            <a:ext cx="1371588" cy="1164078"/>
          </a:xfrm>
          <a:prstGeom prst="rect">
            <a:avLst/>
          </a:prstGeom>
        </p:spPr>
      </p:pic>
      <p:sp>
        <p:nvSpPr>
          <p:cNvPr id="2" name="Title 1">
            <a:extLst>
              <a:ext uri="{FF2B5EF4-FFF2-40B4-BE49-F238E27FC236}">
                <a16:creationId xmlns:a16="http://schemas.microsoft.com/office/drawing/2014/main" id="{D2D04170-19FE-4605-8DD4-DDA9512EB3B9}"/>
              </a:ext>
            </a:extLst>
          </p:cNvPr>
          <p:cNvSpPr>
            <a:spLocks noGrp="1"/>
          </p:cNvSpPr>
          <p:nvPr>
            <p:ph type="title"/>
          </p:nvPr>
        </p:nvSpPr>
        <p:spPr>
          <a:xfrm>
            <a:off x="2709496" y="308788"/>
            <a:ext cx="6990164" cy="551777"/>
          </a:xfrm>
        </p:spPr>
        <p:txBody>
          <a:bodyPr>
            <a:noAutofit/>
          </a:bodyPr>
          <a:lstStyle/>
          <a:p>
            <a:pPr algn="ctr"/>
            <a:r>
              <a:rPr lang="en-US" sz="2800" b="1" i="0" dirty="0">
                <a:solidFill>
                  <a:srgbClr val="242424"/>
                </a:solidFill>
                <a:effectLst/>
                <a:latin typeface="Arial" panose="020B0604020202020204" pitchFamily="34" charset="0"/>
                <a:cs typeface="Arial" panose="020B0604020202020204" pitchFamily="34" charset="0"/>
              </a:rPr>
              <a:t>Neurophysiological activity linked to AD pathology relates to MCI progression</a:t>
            </a:r>
            <a:endParaRPr lang="en-CA" sz="2800" b="1" dirty="0">
              <a:latin typeface="+mn-lt"/>
              <a:cs typeface="Arial" panose="020B0604020202020204" pitchFamily="34" charset="0"/>
            </a:endParaRPr>
          </a:p>
        </p:txBody>
      </p:sp>
      <p:pic>
        <p:nvPicPr>
          <p:cNvPr id="22" name="Picture 4" descr="McGill University - Associate Provost, Indigenous Initiatives • Leaders  International">
            <a:extLst>
              <a:ext uri="{FF2B5EF4-FFF2-40B4-BE49-F238E27FC236}">
                <a16:creationId xmlns:a16="http://schemas.microsoft.com/office/drawing/2014/main" id="{3C48F0D3-B569-5F68-90F5-CB22DE20D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50" y="177865"/>
            <a:ext cx="2029991" cy="72900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92F4FAC-A8D7-8B94-A977-1F6068DC73EC}"/>
              </a:ext>
            </a:extLst>
          </p:cNvPr>
          <p:cNvSpPr txBox="1"/>
          <p:nvPr/>
        </p:nvSpPr>
        <p:spPr>
          <a:xfrm>
            <a:off x="151298" y="1015505"/>
            <a:ext cx="11801762" cy="584775"/>
          </a:xfrm>
          <a:prstGeom prst="rect">
            <a:avLst/>
          </a:prstGeom>
          <a:noFill/>
        </p:spPr>
        <p:txBody>
          <a:bodyPr wrap="square" rtlCol="0">
            <a:spAutoFit/>
          </a:bodyPr>
          <a:lstStyle/>
          <a:p>
            <a:pPr algn="ctr"/>
            <a:r>
              <a:rPr lang="en-US" sz="1600" spc="-1" dirty="0">
                <a:ea typeface="DejaVu Sans"/>
                <a:cs typeface="Arial" panose="020B0604020202020204" pitchFamily="34" charset="0"/>
              </a:rPr>
              <a:t>Jonathan Gallego Rudolf, Alex Wiesman, Sylvain Baillet, Sylvia Villeneuve, and the PREVENT-AD Research Group </a:t>
            </a:r>
          </a:p>
          <a:p>
            <a:pPr algn="ctr"/>
            <a:r>
              <a:rPr lang="en-US" sz="1600" spc="-1" dirty="0">
                <a:ea typeface="DejaVu Sans"/>
                <a:cs typeface="Arial" panose="020B0604020202020204" pitchFamily="34" charset="0"/>
              </a:rPr>
              <a:t>Contact information: </a:t>
            </a:r>
            <a:r>
              <a:rPr lang="en-US" sz="1600" spc="-1" dirty="0">
                <a:ea typeface="DejaVu Sans"/>
                <a:cs typeface="Arial" panose="020B0604020202020204" pitchFamily="34" charset="0"/>
                <a:hlinkClick r:id="rId5"/>
              </a:rPr>
              <a:t>jonathan.gallegorudolf@mail.mcgill.ca</a:t>
            </a:r>
            <a:endParaRPr lang="en-US" sz="1600" spc="-1" dirty="0">
              <a:ea typeface="DejaVu Sans"/>
              <a:cs typeface="Arial" panose="020B0604020202020204" pitchFamily="34" charset="0"/>
            </a:endParaRPr>
          </a:p>
        </p:txBody>
      </p:sp>
      <p:sp>
        <p:nvSpPr>
          <p:cNvPr id="32" name="TextBox 31">
            <a:extLst>
              <a:ext uri="{FF2B5EF4-FFF2-40B4-BE49-F238E27FC236}">
                <a16:creationId xmlns:a16="http://schemas.microsoft.com/office/drawing/2014/main" id="{3E8E9985-9DEA-6C68-CEF6-B7BC01C5B889}"/>
              </a:ext>
            </a:extLst>
          </p:cNvPr>
          <p:cNvSpPr txBox="1"/>
          <p:nvPr/>
        </p:nvSpPr>
        <p:spPr>
          <a:xfrm>
            <a:off x="572780" y="1772664"/>
            <a:ext cx="2312919" cy="461665"/>
          </a:xfrm>
          <a:prstGeom prst="rect">
            <a:avLst/>
          </a:prstGeom>
          <a:noFill/>
        </p:spPr>
        <p:txBody>
          <a:bodyPr wrap="square" rtlCol="0">
            <a:spAutoFit/>
          </a:bodyPr>
          <a:lstStyle/>
          <a:p>
            <a:pPr algn="just"/>
            <a:r>
              <a:rPr lang="en-CA" sz="2400" b="1" dirty="0"/>
              <a:t>Background</a:t>
            </a:r>
          </a:p>
        </p:txBody>
      </p:sp>
      <p:pic>
        <p:nvPicPr>
          <p:cNvPr id="5" name="Picture 2" descr="Future Scientific Meetings | AAIC | Alzheimer's Association">
            <a:extLst>
              <a:ext uri="{FF2B5EF4-FFF2-40B4-BE49-F238E27FC236}">
                <a16:creationId xmlns:a16="http://schemas.microsoft.com/office/drawing/2014/main" id="{BE9419C8-31A1-3C87-F6C6-D533DD8AC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1D64D11-C3B5-A4AF-C408-D5AB511BCB39}"/>
              </a:ext>
            </a:extLst>
          </p:cNvPr>
          <p:cNvSpPr txBox="1"/>
          <p:nvPr/>
        </p:nvSpPr>
        <p:spPr>
          <a:xfrm>
            <a:off x="6814459" y="5636476"/>
            <a:ext cx="4627754" cy="923330"/>
          </a:xfrm>
          <a:prstGeom prst="rect">
            <a:avLst/>
          </a:prstGeom>
          <a:noFill/>
        </p:spPr>
        <p:txBody>
          <a:bodyPr wrap="square" rtlCol="0">
            <a:spAutoFit/>
          </a:bodyPr>
          <a:lstStyle/>
          <a:p>
            <a:pPr algn="just"/>
            <a:r>
              <a:rPr lang="en-CA" dirty="0"/>
              <a:t>Can neurophysiological activity features extracted from rs-MEG predict progression from the asymptomatic to the MCI stage of AD?</a:t>
            </a:r>
          </a:p>
        </p:txBody>
      </p:sp>
      <p:sp>
        <p:nvSpPr>
          <p:cNvPr id="21" name="TextBox 20">
            <a:extLst>
              <a:ext uri="{FF2B5EF4-FFF2-40B4-BE49-F238E27FC236}">
                <a16:creationId xmlns:a16="http://schemas.microsoft.com/office/drawing/2014/main" id="{B82A4305-5762-25C7-1344-C3FF529181F4}"/>
              </a:ext>
            </a:extLst>
          </p:cNvPr>
          <p:cNvSpPr txBox="1"/>
          <p:nvPr/>
        </p:nvSpPr>
        <p:spPr>
          <a:xfrm>
            <a:off x="6650659" y="5157791"/>
            <a:ext cx="1875305" cy="461665"/>
          </a:xfrm>
          <a:prstGeom prst="rect">
            <a:avLst/>
          </a:prstGeom>
          <a:noFill/>
        </p:spPr>
        <p:txBody>
          <a:bodyPr wrap="square" rtlCol="0">
            <a:spAutoFit/>
          </a:bodyPr>
          <a:lstStyle/>
          <a:p>
            <a:pPr algn="just"/>
            <a:r>
              <a:rPr lang="en-CA" sz="2400" b="1" dirty="0"/>
              <a:t>Study aim</a:t>
            </a:r>
          </a:p>
        </p:txBody>
      </p:sp>
      <p:pic>
        <p:nvPicPr>
          <p:cNvPr id="23" name="Picture 2" descr="Unraveling Alzheimer's Disease // Part 2 The Search for a Treatment |  Chobanian &amp; Avedisian School of Medicine">
            <a:extLst>
              <a:ext uri="{FF2B5EF4-FFF2-40B4-BE49-F238E27FC236}">
                <a16:creationId xmlns:a16="http://schemas.microsoft.com/office/drawing/2014/main" id="{829270AE-1CBE-9F29-A7B7-58B97D767E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0" t="21780" r="1594" b="49027"/>
          <a:stretch/>
        </p:blipFill>
        <p:spPr bwMode="auto">
          <a:xfrm>
            <a:off x="6974909" y="4226247"/>
            <a:ext cx="4324544" cy="676261"/>
          </a:xfrm>
          <a:prstGeom prst="rect">
            <a:avLst/>
          </a:prstGeom>
          <a:noFill/>
          <a:extLst>
            <a:ext uri="{909E8E84-426E-40DD-AFC4-6F175D3DCCD1}">
              <a14:hiddenFill xmlns:a14="http://schemas.microsoft.com/office/drawing/2010/main">
                <a:solidFill>
                  <a:srgbClr val="FFFFFF"/>
                </a:solidFill>
              </a14:hiddenFill>
            </a:ext>
          </a:extLst>
        </p:spPr>
      </p:pic>
      <p:sp>
        <p:nvSpPr>
          <p:cNvPr id="24" name="Arrow: Curved Down 23">
            <a:extLst>
              <a:ext uri="{FF2B5EF4-FFF2-40B4-BE49-F238E27FC236}">
                <a16:creationId xmlns:a16="http://schemas.microsoft.com/office/drawing/2014/main" id="{B08CD012-16D1-9BDF-40FB-4E49E2777A97}"/>
              </a:ext>
            </a:extLst>
          </p:cNvPr>
          <p:cNvSpPr/>
          <p:nvPr/>
        </p:nvSpPr>
        <p:spPr>
          <a:xfrm>
            <a:off x="7941751" y="3913393"/>
            <a:ext cx="821384" cy="281681"/>
          </a:xfrm>
          <a:prstGeom prst="curvedDownArrow">
            <a:avLst>
              <a:gd name="adj1" fmla="val 50000"/>
              <a:gd name="adj2" fmla="val 50000"/>
              <a:gd name="adj3" fmla="val 17313"/>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5" name="Picture 2">
            <a:extLst>
              <a:ext uri="{FF2B5EF4-FFF2-40B4-BE49-F238E27FC236}">
                <a16:creationId xmlns:a16="http://schemas.microsoft.com/office/drawing/2014/main" id="{B4EE3DE3-05BD-CCD0-C50A-26FEFA81D3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332" t="41751" r="49214" b="33594"/>
          <a:stretch/>
        </p:blipFill>
        <p:spPr bwMode="auto">
          <a:xfrm>
            <a:off x="6831059" y="2670393"/>
            <a:ext cx="1254635" cy="9956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35C1D1C2-7E6C-0D42-A1DB-A9C8A7D5B29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331" t="73912" r="49489" b="1433"/>
          <a:stretch/>
        </p:blipFill>
        <p:spPr bwMode="auto">
          <a:xfrm>
            <a:off x="8167286" y="2677188"/>
            <a:ext cx="1254635" cy="99563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B42A024-7943-D4CE-4FE6-5376C13A02D8}"/>
              </a:ext>
            </a:extLst>
          </p:cNvPr>
          <p:cNvSpPr txBox="1"/>
          <p:nvPr/>
        </p:nvSpPr>
        <p:spPr>
          <a:xfrm>
            <a:off x="6898927" y="2117690"/>
            <a:ext cx="1080000" cy="369332"/>
          </a:xfrm>
          <a:prstGeom prst="rect">
            <a:avLst/>
          </a:prstGeom>
          <a:noFill/>
        </p:spPr>
        <p:txBody>
          <a:bodyPr wrap="square" rtlCol="0">
            <a:spAutoFit/>
          </a:bodyPr>
          <a:lstStyle/>
          <a:p>
            <a:pPr algn="ctr"/>
            <a:r>
              <a:rPr lang="en-US" b="1" dirty="0"/>
              <a:t>A</a:t>
            </a:r>
            <a:r>
              <a:rPr lang="el-GR" b="1" dirty="0">
                <a:cs typeface="Times New Roman" panose="02020603050405020304" pitchFamily="18" charset="0"/>
              </a:rPr>
              <a:t>β</a:t>
            </a:r>
            <a:r>
              <a:rPr lang="en-CA" b="1" dirty="0">
                <a:cs typeface="Times New Roman" panose="02020603050405020304" pitchFamily="18" charset="0"/>
              </a:rPr>
              <a:t> PET</a:t>
            </a:r>
            <a:endParaRPr lang="en-CA" b="1" dirty="0"/>
          </a:p>
        </p:txBody>
      </p:sp>
      <p:sp>
        <p:nvSpPr>
          <p:cNvPr id="30" name="TextBox 29">
            <a:extLst>
              <a:ext uri="{FF2B5EF4-FFF2-40B4-BE49-F238E27FC236}">
                <a16:creationId xmlns:a16="http://schemas.microsoft.com/office/drawing/2014/main" id="{867AF772-DBD7-6876-FBF9-75A17A2A38DB}"/>
              </a:ext>
            </a:extLst>
          </p:cNvPr>
          <p:cNvSpPr txBox="1"/>
          <p:nvPr/>
        </p:nvSpPr>
        <p:spPr>
          <a:xfrm>
            <a:off x="9607441" y="1964148"/>
            <a:ext cx="2080098" cy="646331"/>
          </a:xfrm>
          <a:prstGeom prst="rect">
            <a:avLst/>
          </a:prstGeom>
          <a:noFill/>
        </p:spPr>
        <p:txBody>
          <a:bodyPr wrap="square" rtlCol="0">
            <a:spAutoFit/>
          </a:bodyPr>
          <a:lstStyle/>
          <a:p>
            <a:pPr algn="ctr"/>
            <a:r>
              <a:rPr lang="en-US" b="1" dirty="0">
                <a:cs typeface="Times New Roman" panose="02020603050405020304" pitchFamily="18" charset="0"/>
              </a:rPr>
              <a:t>Neurophysiological activity (MEG)</a:t>
            </a:r>
            <a:endParaRPr lang="en-CA" b="1" dirty="0"/>
          </a:p>
        </p:txBody>
      </p:sp>
      <p:pic>
        <p:nvPicPr>
          <p:cNvPr id="38" name="Picture 2" descr="Sensors | Free Full-Text | MEG Source Localization via Deep Learning">
            <a:extLst>
              <a:ext uri="{FF2B5EF4-FFF2-40B4-BE49-F238E27FC236}">
                <a16:creationId xmlns:a16="http://schemas.microsoft.com/office/drawing/2014/main" id="{A10F393B-7C5C-6A79-A2A5-66670B34E5F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857" r="79029" b="1492"/>
          <a:stretch/>
        </p:blipFill>
        <p:spPr bwMode="auto">
          <a:xfrm>
            <a:off x="10115815" y="2635558"/>
            <a:ext cx="980176" cy="11591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24A8C4B-9B20-DCB1-7599-C9432DD6D9F8}"/>
              </a:ext>
            </a:extLst>
          </p:cNvPr>
          <p:cNvSpPr txBox="1"/>
          <p:nvPr/>
        </p:nvSpPr>
        <p:spPr>
          <a:xfrm>
            <a:off x="754569" y="2355548"/>
            <a:ext cx="4475532" cy="923330"/>
          </a:xfrm>
          <a:prstGeom prst="rect">
            <a:avLst/>
          </a:prstGeom>
          <a:noFill/>
        </p:spPr>
        <p:txBody>
          <a:bodyPr wrap="square" rtlCol="0">
            <a:spAutoFit/>
          </a:bodyPr>
          <a:lstStyle/>
          <a:p>
            <a:pPr algn="just"/>
            <a:r>
              <a:rPr lang="en-CA" dirty="0"/>
              <a:t>The synergistic effects of pathological A</a:t>
            </a:r>
            <a:r>
              <a:rPr lang="el-GR" dirty="0"/>
              <a:t>β</a:t>
            </a:r>
            <a:r>
              <a:rPr lang="en-CA" dirty="0"/>
              <a:t> and tau accumulation disrupt neurophysiological activity</a:t>
            </a:r>
          </a:p>
        </p:txBody>
      </p:sp>
      <p:pic>
        <p:nvPicPr>
          <p:cNvPr id="12" name="Picture 11">
            <a:extLst>
              <a:ext uri="{FF2B5EF4-FFF2-40B4-BE49-F238E27FC236}">
                <a16:creationId xmlns:a16="http://schemas.microsoft.com/office/drawing/2014/main" id="{4640025A-F27D-2359-DFC1-B701EA4CF095}"/>
              </a:ext>
            </a:extLst>
          </p:cNvPr>
          <p:cNvPicPr>
            <a:picLocks noChangeAspect="1"/>
          </p:cNvPicPr>
          <p:nvPr/>
        </p:nvPicPr>
        <p:blipFill rotWithShape="1">
          <a:blip r:embed="rId3"/>
          <a:srcRect l="33329" t="60819" r="49961" b="13968"/>
          <a:stretch/>
        </p:blipFill>
        <p:spPr>
          <a:xfrm>
            <a:off x="1149807" y="5280210"/>
            <a:ext cx="1387631" cy="1177694"/>
          </a:xfrm>
          <a:prstGeom prst="rect">
            <a:avLst/>
          </a:prstGeom>
        </p:spPr>
      </p:pic>
      <p:pic>
        <p:nvPicPr>
          <p:cNvPr id="15" name="Picture 14">
            <a:extLst>
              <a:ext uri="{FF2B5EF4-FFF2-40B4-BE49-F238E27FC236}">
                <a16:creationId xmlns:a16="http://schemas.microsoft.com/office/drawing/2014/main" id="{C7FDFA10-FC54-55DB-B4D9-FE36D76A63D8}"/>
              </a:ext>
            </a:extLst>
          </p:cNvPr>
          <p:cNvPicPr>
            <a:picLocks noChangeAspect="1"/>
          </p:cNvPicPr>
          <p:nvPr/>
        </p:nvPicPr>
        <p:blipFill rotWithShape="1">
          <a:blip r:embed="rId3"/>
          <a:srcRect l="50039" t="46056" r="42170" b="27105"/>
          <a:stretch/>
        </p:blipFill>
        <p:spPr>
          <a:xfrm>
            <a:off x="2513123" y="4362987"/>
            <a:ext cx="753878" cy="1460809"/>
          </a:xfrm>
          <a:prstGeom prst="rect">
            <a:avLst/>
          </a:prstGeom>
        </p:spPr>
      </p:pic>
      <p:pic>
        <p:nvPicPr>
          <p:cNvPr id="16" name="Picture 15">
            <a:extLst>
              <a:ext uri="{FF2B5EF4-FFF2-40B4-BE49-F238E27FC236}">
                <a16:creationId xmlns:a16="http://schemas.microsoft.com/office/drawing/2014/main" id="{189ADADF-223E-66A8-AAD5-A5878B1F5964}"/>
              </a:ext>
            </a:extLst>
          </p:cNvPr>
          <p:cNvPicPr>
            <a:picLocks noChangeAspect="1"/>
          </p:cNvPicPr>
          <p:nvPr/>
        </p:nvPicPr>
        <p:blipFill rotWithShape="1">
          <a:blip r:embed="rId3"/>
          <a:srcRect l="57830" t="34808" r="28635" b="16769"/>
          <a:stretch/>
        </p:blipFill>
        <p:spPr>
          <a:xfrm>
            <a:off x="3256819" y="3672534"/>
            <a:ext cx="1387631" cy="2792436"/>
          </a:xfrm>
          <a:prstGeom prst="rect">
            <a:avLst/>
          </a:prstGeom>
        </p:spPr>
      </p:pic>
      <p:sp>
        <p:nvSpPr>
          <p:cNvPr id="20" name="TextBox 19">
            <a:extLst>
              <a:ext uri="{FF2B5EF4-FFF2-40B4-BE49-F238E27FC236}">
                <a16:creationId xmlns:a16="http://schemas.microsoft.com/office/drawing/2014/main" id="{5F71E5E5-7DD3-F7B2-6195-65C67130E129}"/>
              </a:ext>
            </a:extLst>
          </p:cNvPr>
          <p:cNvSpPr txBox="1"/>
          <p:nvPr/>
        </p:nvSpPr>
        <p:spPr>
          <a:xfrm>
            <a:off x="1304856" y="3432155"/>
            <a:ext cx="1080000" cy="338554"/>
          </a:xfrm>
          <a:prstGeom prst="rect">
            <a:avLst/>
          </a:prstGeom>
          <a:noFill/>
        </p:spPr>
        <p:txBody>
          <a:bodyPr wrap="square" rtlCol="0">
            <a:spAutoFit/>
          </a:bodyPr>
          <a:lstStyle/>
          <a:p>
            <a:pPr algn="ctr"/>
            <a:r>
              <a:rPr lang="en-US" sz="1600" b="1" dirty="0"/>
              <a:t>A</a:t>
            </a:r>
            <a:r>
              <a:rPr lang="el-GR" sz="1600" b="1" dirty="0">
                <a:cs typeface="Times New Roman" panose="02020603050405020304" pitchFamily="18" charset="0"/>
              </a:rPr>
              <a:t>β</a:t>
            </a:r>
            <a:endParaRPr lang="en-CA" sz="1600" b="1" dirty="0"/>
          </a:p>
        </p:txBody>
      </p:sp>
      <p:sp>
        <p:nvSpPr>
          <p:cNvPr id="31" name="TextBox 30">
            <a:extLst>
              <a:ext uri="{FF2B5EF4-FFF2-40B4-BE49-F238E27FC236}">
                <a16:creationId xmlns:a16="http://schemas.microsoft.com/office/drawing/2014/main" id="{AF5C11C4-88EA-6FB3-F84F-8E8D9F3DA954}"/>
              </a:ext>
            </a:extLst>
          </p:cNvPr>
          <p:cNvSpPr txBox="1"/>
          <p:nvPr/>
        </p:nvSpPr>
        <p:spPr>
          <a:xfrm>
            <a:off x="1301142" y="4989608"/>
            <a:ext cx="1080000" cy="338554"/>
          </a:xfrm>
          <a:prstGeom prst="rect">
            <a:avLst/>
          </a:prstGeom>
          <a:noFill/>
        </p:spPr>
        <p:txBody>
          <a:bodyPr wrap="square" rtlCol="0">
            <a:spAutoFit/>
          </a:bodyPr>
          <a:lstStyle/>
          <a:p>
            <a:pPr algn="ctr"/>
            <a:r>
              <a:rPr lang="en-CA" sz="1600" b="1" dirty="0"/>
              <a:t>Tau</a:t>
            </a:r>
          </a:p>
        </p:txBody>
      </p:sp>
      <p:sp>
        <p:nvSpPr>
          <p:cNvPr id="34" name="TextBox 33">
            <a:extLst>
              <a:ext uri="{FF2B5EF4-FFF2-40B4-BE49-F238E27FC236}">
                <a16:creationId xmlns:a16="http://schemas.microsoft.com/office/drawing/2014/main" id="{F4937FA3-DCF1-D358-08F0-5822196D9203}"/>
              </a:ext>
            </a:extLst>
          </p:cNvPr>
          <p:cNvSpPr txBox="1"/>
          <p:nvPr/>
        </p:nvSpPr>
        <p:spPr>
          <a:xfrm>
            <a:off x="8211891" y="2117690"/>
            <a:ext cx="1080000" cy="369332"/>
          </a:xfrm>
          <a:prstGeom prst="rect">
            <a:avLst/>
          </a:prstGeom>
          <a:noFill/>
        </p:spPr>
        <p:txBody>
          <a:bodyPr wrap="square" rtlCol="0">
            <a:spAutoFit/>
          </a:bodyPr>
          <a:lstStyle/>
          <a:p>
            <a:pPr algn="ctr"/>
            <a:r>
              <a:rPr lang="en-CA" b="1" dirty="0">
                <a:cs typeface="Times New Roman" panose="02020603050405020304" pitchFamily="18" charset="0"/>
              </a:rPr>
              <a:t>Tau</a:t>
            </a:r>
            <a:r>
              <a:rPr lang="en-US" b="1" dirty="0">
                <a:cs typeface="Times New Roman" panose="02020603050405020304" pitchFamily="18" charset="0"/>
              </a:rPr>
              <a:t> PET</a:t>
            </a:r>
            <a:endParaRPr lang="en-CA" b="1" dirty="0"/>
          </a:p>
        </p:txBody>
      </p:sp>
      <p:sp>
        <p:nvSpPr>
          <p:cNvPr id="35" name="TextBox 34">
            <a:extLst>
              <a:ext uri="{FF2B5EF4-FFF2-40B4-BE49-F238E27FC236}">
                <a16:creationId xmlns:a16="http://schemas.microsoft.com/office/drawing/2014/main" id="{0E7FE96A-774D-D5B4-1D12-C78E824C5B64}"/>
              </a:ext>
            </a:extLst>
          </p:cNvPr>
          <p:cNvSpPr txBox="1"/>
          <p:nvPr/>
        </p:nvSpPr>
        <p:spPr>
          <a:xfrm>
            <a:off x="10863499" y="2993276"/>
            <a:ext cx="1080000" cy="646331"/>
          </a:xfrm>
          <a:prstGeom prst="rect">
            <a:avLst/>
          </a:prstGeom>
          <a:noFill/>
        </p:spPr>
        <p:txBody>
          <a:bodyPr wrap="square" rtlCol="0">
            <a:spAutoFit/>
          </a:bodyPr>
          <a:lstStyle/>
          <a:p>
            <a:pPr algn="ctr"/>
            <a:r>
              <a:rPr lang="en-CA" sz="3600" b="1" dirty="0"/>
              <a:t>?</a:t>
            </a:r>
          </a:p>
        </p:txBody>
      </p:sp>
    </p:spTree>
    <p:extLst>
      <p:ext uri="{BB962C8B-B14F-4D97-AF65-F5344CB8AC3E}">
        <p14:creationId xmlns:p14="http://schemas.microsoft.com/office/powerpoint/2010/main" val="2534408907"/>
      </p:ext>
    </p:extLst>
  </p:cSld>
  <p:clrMapOvr>
    <a:masterClrMapping/>
  </p:clrMapOvr>
  <mc:AlternateContent xmlns:mc="http://schemas.openxmlformats.org/markup-compatibility/2006" xmlns:p14="http://schemas.microsoft.com/office/powerpoint/2010/main">
    <mc:Choice Requires="p14">
      <p:transition spd="slow" p14:dur="2000" advTm="53931"/>
    </mc:Choice>
    <mc:Fallback xmlns="">
      <p:transition spd="slow" advTm="539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19F7-E2EF-DCC4-D6E5-C40CD024D7E3}"/>
              </a:ext>
            </a:extLst>
          </p:cNvPr>
          <p:cNvSpPr>
            <a:spLocks noGrp="1"/>
          </p:cNvSpPr>
          <p:nvPr>
            <p:ph type="title"/>
          </p:nvPr>
        </p:nvSpPr>
        <p:spPr/>
        <p:txBody>
          <a:bodyPr/>
          <a:lstStyle/>
          <a:p>
            <a:r>
              <a:rPr lang="en-CA" b="1" dirty="0"/>
              <a:t>Take home and acknowledgements</a:t>
            </a:r>
          </a:p>
        </p:txBody>
      </p:sp>
      <p:pic>
        <p:nvPicPr>
          <p:cNvPr id="4" name="Imagen 22">
            <a:extLst>
              <a:ext uri="{FF2B5EF4-FFF2-40B4-BE49-F238E27FC236}">
                <a16:creationId xmlns:a16="http://schemas.microsoft.com/office/drawing/2014/main" id="{E8D9B559-B5F1-4CAD-374B-992567BDBCC8}"/>
              </a:ext>
            </a:extLst>
          </p:cNvPr>
          <p:cNvPicPr/>
          <p:nvPr/>
        </p:nvPicPr>
        <p:blipFill>
          <a:blip r:embed="rId3"/>
          <a:srcRect l="85268" t="2903"/>
          <a:stretch/>
        </p:blipFill>
        <p:spPr>
          <a:xfrm>
            <a:off x="6326674" y="5509516"/>
            <a:ext cx="1578165" cy="1001094"/>
          </a:xfrm>
          <a:prstGeom prst="rect">
            <a:avLst/>
          </a:prstGeom>
          <a:ln>
            <a:noFill/>
          </a:ln>
        </p:spPr>
      </p:pic>
      <p:pic>
        <p:nvPicPr>
          <p:cNvPr id="6" name="Imagen 174">
            <a:extLst>
              <a:ext uri="{FF2B5EF4-FFF2-40B4-BE49-F238E27FC236}">
                <a16:creationId xmlns:a16="http://schemas.microsoft.com/office/drawing/2014/main" id="{0D110D4B-E1EC-5C5A-1ACB-637459300FD5}"/>
              </a:ext>
            </a:extLst>
          </p:cNvPr>
          <p:cNvPicPr/>
          <p:nvPr/>
        </p:nvPicPr>
        <p:blipFill>
          <a:blip r:embed="rId4"/>
          <a:stretch/>
        </p:blipFill>
        <p:spPr>
          <a:xfrm>
            <a:off x="6791652" y="1834335"/>
            <a:ext cx="3462471" cy="833514"/>
          </a:xfrm>
          <a:prstGeom prst="rect">
            <a:avLst/>
          </a:prstGeom>
          <a:ln>
            <a:noFill/>
          </a:ln>
        </p:spPr>
      </p:pic>
      <p:pic>
        <p:nvPicPr>
          <p:cNvPr id="7" name="Picture 4" descr="McGill University - Associate Provost, Indigenous Initiatives • Leaders  International">
            <a:extLst>
              <a:ext uri="{FF2B5EF4-FFF2-40B4-BE49-F238E27FC236}">
                <a16:creationId xmlns:a16="http://schemas.microsoft.com/office/drawing/2014/main" id="{5C31802C-C6DE-1F18-B5F3-ADC2FDBB2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653" y="5694684"/>
            <a:ext cx="2188112" cy="7857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he Neuro - McGill University">
            <a:extLst>
              <a:ext uri="{FF2B5EF4-FFF2-40B4-BE49-F238E27FC236}">
                <a16:creationId xmlns:a16="http://schemas.microsoft.com/office/drawing/2014/main" id="{68B98FAF-800D-9A87-D750-8C5A008E32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3613" y="5682652"/>
            <a:ext cx="2155673" cy="7548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oup of people posing for a photo&#10;&#10;Description automatically generated">
            <a:extLst>
              <a:ext uri="{FF2B5EF4-FFF2-40B4-BE49-F238E27FC236}">
                <a16:creationId xmlns:a16="http://schemas.microsoft.com/office/drawing/2014/main" id="{BE6E258D-C294-E7AD-CBF1-6460A2C3253E}"/>
              </a:ext>
            </a:extLst>
          </p:cNvPr>
          <p:cNvPicPr>
            <a:picLocks noChangeAspect="1"/>
          </p:cNvPicPr>
          <p:nvPr/>
        </p:nvPicPr>
        <p:blipFill rotWithShape="1">
          <a:blip r:embed="rId7">
            <a:extLst>
              <a:ext uri="{28A0092B-C50C-407E-A947-70E740481C1C}">
                <a14:useLocalDpi xmlns:a14="http://schemas.microsoft.com/office/drawing/2010/main" val="0"/>
              </a:ext>
            </a:extLst>
          </a:blip>
          <a:srcRect t="27321"/>
          <a:stretch/>
        </p:blipFill>
        <p:spPr>
          <a:xfrm>
            <a:off x="1561570" y="2885950"/>
            <a:ext cx="3645013" cy="1986849"/>
          </a:xfrm>
          <a:prstGeom prst="rect">
            <a:avLst/>
          </a:prstGeom>
        </p:spPr>
      </p:pic>
      <p:pic>
        <p:nvPicPr>
          <p:cNvPr id="1026" name="Picture 2" descr="prevent-ad">
            <a:extLst>
              <a:ext uri="{FF2B5EF4-FFF2-40B4-BE49-F238E27FC236}">
                <a16:creationId xmlns:a16="http://schemas.microsoft.com/office/drawing/2014/main" id="{A96EED94-0709-C408-62A7-7168581C54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742" t="5792" r="16322" b="18573"/>
          <a:stretch/>
        </p:blipFill>
        <p:spPr bwMode="auto">
          <a:xfrm>
            <a:off x="4006471" y="5509516"/>
            <a:ext cx="1793534" cy="10010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group of people standing on a train platform at night&#10;&#10;Description automatically generated with low confidence">
            <a:extLst>
              <a:ext uri="{FF2B5EF4-FFF2-40B4-BE49-F238E27FC236}">
                <a16:creationId xmlns:a16="http://schemas.microsoft.com/office/drawing/2014/main" id="{D3128088-A802-C43A-AA66-579807FCD416}"/>
              </a:ext>
            </a:extLst>
          </p:cNvPr>
          <p:cNvPicPr>
            <a:picLocks noChangeAspect="1"/>
          </p:cNvPicPr>
          <p:nvPr/>
        </p:nvPicPr>
        <p:blipFill rotWithShape="1">
          <a:blip r:embed="rId9">
            <a:extLst>
              <a:ext uri="{28A0092B-C50C-407E-A947-70E740481C1C}">
                <a14:useLocalDpi xmlns:a14="http://schemas.microsoft.com/office/drawing/2010/main" val="0"/>
              </a:ext>
            </a:extLst>
          </a:blip>
          <a:srcRect l="14432" t="41878" r="14237" b="6621"/>
          <a:stretch/>
        </p:blipFill>
        <p:spPr>
          <a:xfrm>
            <a:off x="6653476" y="2885950"/>
            <a:ext cx="3642569" cy="1986849"/>
          </a:xfrm>
          <a:prstGeom prst="rect">
            <a:avLst/>
          </a:prstGeom>
        </p:spPr>
      </p:pic>
      <p:pic>
        <p:nvPicPr>
          <p:cNvPr id="11" name="Picture 10" descr="A picture containing text, screenshot, font, logo&#10;&#10;Description automatically generated">
            <a:extLst>
              <a:ext uri="{FF2B5EF4-FFF2-40B4-BE49-F238E27FC236}">
                <a16:creationId xmlns:a16="http://schemas.microsoft.com/office/drawing/2014/main" id="{DA9D1BA8-6DDB-50A1-32CA-227E88E83E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3091" y="1690688"/>
            <a:ext cx="1882649" cy="1034886"/>
          </a:xfrm>
          <a:prstGeom prst="rect">
            <a:avLst/>
          </a:prstGeom>
        </p:spPr>
      </p:pic>
      <p:pic>
        <p:nvPicPr>
          <p:cNvPr id="12" name="Picture 2" descr="Future Scientific Meetings | AAIC | Alzheimer's Association">
            <a:extLst>
              <a:ext uri="{FF2B5EF4-FFF2-40B4-BE49-F238E27FC236}">
                <a16:creationId xmlns:a16="http://schemas.microsoft.com/office/drawing/2014/main" id="{6FFF0769-3F2E-5AB8-A6D5-9FEB9B32C1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A2C2CA3-D81A-6408-AC7E-A63C8A4939F7}"/>
              </a:ext>
            </a:extLst>
          </p:cNvPr>
          <p:cNvSpPr/>
          <p:nvPr/>
        </p:nvSpPr>
        <p:spPr>
          <a:xfrm>
            <a:off x="1495577" y="4931309"/>
            <a:ext cx="2667305" cy="4524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2000" dirty="0">
                <a:solidFill>
                  <a:schemeClr val="tx1"/>
                </a:solidFill>
                <a:ea typeface="Times New Roman" panose="02020603050405020304" pitchFamily="18" charset="0"/>
              </a:rPr>
              <a:t>PI: Dr. Sylvia Villeneuve</a:t>
            </a:r>
          </a:p>
        </p:txBody>
      </p:sp>
      <p:sp>
        <p:nvSpPr>
          <p:cNvPr id="8" name="Rectangle 7">
            <a:extLst>
              <a:ext uri="{FF2B5EF4-FFF2-40B4-BE49-F238E27FC236}">
                <a16:creationId xmlns:a16="http://schemas.microsoft.com/office/drawing/2014/main" id="{F28FCC15-E99C-4663-F317-390B7C9B5820}"/>
              </a:ext>
            </a:extLst>
          </p:cNvPr>
          <p:cNvSpPr/>
          <p:nvPr/>
        </p:nvSpPr>
        <p:spPr>
          <a:xfrm>
            <a:off x="6592964" y="4939329"/>
            <a:ext cx="2667305" cy="4524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2000" dirty="0">
                <a:solidFill>
                  <a:schemeClr val="tx1"/>
                </a:solidFill>
                <a:ea typeface="Times New Roman" panose="02020603050405020304" pitchFamily="18" charset="0"/>
              </a:rPr>
              <a:t>PI: Dr. Sylvain Baillet</a:t>
            </a:r>
          </a:p>
        </p:txBody>
      </p:sp>
    </p:spTree>
    <p:extLst>
      <p:ext uri="{BB962C8B-B14F-4D97-AF65-F5344CB8AC3E}">
        <p14:creationId xmlns:p14="http://schemas.microsoft.com/office/powerpoint/2010/main" val="158095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BC8203-8158-2338-3019-4F6A6BDA7184}"/>
              </a:ext>
            </a:extLst>
          </p:cNvPr>
          <p:cNvSpPr txBox="1"/>
          <p:nvPr/>
        </p:nvSpPr>
        <p:spPr>
          <a:xfrm>
            <a:off x="223868" y="1769580"/>
            <a:ext cx="5713693" cy="461665"/>
          </a:xfrm>
          <a:prstGeom prst="rect">
            <a:avLst/>
          </a:prstGeom>
          <a:noFill/>
        </p:spPr>
        <p:txBody>
          <a:bodyPr wrap="square" rtlCol="0">
            <a:spAutoFit/>
          </a:bodyPr>
          <a:lstStyle/>
          <a:p>
            <a:pPr algn="ctr"/>
            <a:r>
              <a:rPr lang="en-CA" sz="2400" b="1" dirty="0"/>
              <a:t>Participants - PREVENT-AD cohort</a:t>
            </a:r>
          </a:p>
        </p:txBody>
      </p:sp>
      <p:pic>
        <p:nvPicPr>
          <p:cNvPr id="9" name="Picture 2" descr="prevent-ad">
            <a:extLst>
              <a:ext uri="{FF2B5EF4-FFF2-40B4-BE49-F238E27FC236}">
                <a16:creationId xmlns:a16="http://schemas.microsoft.com/office/drawing/2014/main" id="{546351E4-3489-3CBF-FBCF-72F9A8A98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2" t="5792" r="16322" b="38623"/>
          <a:stretch/>
        </p:blipFill>
        <p:spPr bwMode="auto">
          <a:xfrm>
            <a:off x="532672" y="2735753"/>
            <a:ext cx="1866964" cy="8294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535963-3C8B-4332-59DB-DD81626E26FB}"/>
              </a:ext>
            </a:extLst>
          </p:cNvPr>
          <p:cNvSpPr txBox="1"/>
          <p:nvPr/>
        </p:nvSpPr>
        <p:spPr>
          <a:xfrm>
            <a:off x="2658328" y="2667048"/>
            <a:ext cx="2877680" cy="1200329"/>
          </a:xfrm>
          <a:prstGeom prst="rect">
            <a:avLst/>
          </a:prstGeom>
          <a:noFill/>
        </p:spPr>
        <p:txBody>
          <a:bodyPr wrap="square" rtlCol="0">
            <a:spAutoFit/>
          </a:bodyPr>
          <a:lstStyle/>
          <a:p>
            <a:pPr algn="just"/>
            <a:r>
              <a:rPr lang="en-CA" b="1" dirty="0"/>
              <a:t>103</a:t>
            </a:r>
            <a:r>
              <a:rPr lang="en-CA" dirty="0"/>
              <a:t> participants with </a:t>
            </a:r>
            <a:r>
              <a:rPr lang="en-CA" b="1" dirty="0"/>
              <a:t>family history of sporadic AD </a:t>
            </a:r>
            <a:r>
              <a:rPr lang="en-CA" dirty="0"/>
              <a:t>(all </a:t>
            </a:r>
            <a:r>
              <a:rPr lang="en-CA" b="1" dirty="0"/>
              <a:t>cognitively unimpaired</a:t>
            </a:r>
            <a:r>
              <a:rPr lang="en-CA" dirty="0"/>
              <a:t> at enrolment).</a:t>
            </a:r>
          </a:p>
        </p:txBody>
      </p:sp>
      <p:pic>
        <p:nvPicPr>
          <p:cNvPr id="43" name="Picture 42">
            <a:extLst>
              <a:ext uri="{FF2B5EF4-FFF2-40B4-BE49-F238E27FC236}">
                <a16:creationId xmlns:a16="http://schemas.microsoft.com/office/drawing/2014/main" id="{2393834E-2F92-3609-E9BF-1EB5BF9C2768}"/>
              </a:ext>
            </a:extLst>
          </p:cNvPr>
          <p:cNvPicPr>
            <a:picLocks noChangeAspect="1"/>
          </p:cNvPicPr>
          <p:nvPr/>
        </p:nvPicPr>
        <p:blipFill rotWithShape="1">
          <a:blip r:embed="rId4"/>
          <a:srcRect l="13553" t="61306" r="63922" b="8320"/>
          <a:stretch/>
        </p:blipFill>
        <p:spPr>
          <a:xfrm>
            <a:off x="389355" y="4769910"/>
            <a:ext cx="2877680" cy="1701466"/>
          </a:xfrm>
          <a:prstGeom prst="rect">
            <a:avLst/>
          </a:prstGeom>
        </p:spPr>
      </p:pic>
      <p:sp>
        <p:nvSpPr>
          <p:cNvPr id="45" name="Title 1">
            <a:extLst>
              <a:ext uri="{FF2B5EF4-FFF2-40B4-BE49-F238E27FC236}">
                <a16:creationId xmlns:a16="http://schemas.microsoft.com/office/drawing/2014/main" id="{37ED985F-CC73-581B-E373-F262272E616A}"/>
              </a:ext>
            </a:extLst>
          </p:cNvPr>
          <p:cNvSpPr>
            <a:spLocks noGrp="1"/>
          </p:cNvSpPr>
          <p:nvPr>
            <p:ph type="title"/>
          </p:nvPr>
        </p:nvSpPr>
        <p:spPr>
          <a:xfrm>
            <a:off x="838200" y="365125"/>
            <a:ext cx="10515600" cy="1325563"/>
          </a:xfrm>
        </p:spPr>
        <p:txBody>
          <a:bodyPr/>
          <a:lstStyle/>
          <a:p>
            <a:r>
              <a:rPr lang="en-CA" b="1" dirty="0"/>
              <a:t>Methods</a:t>
            </a:r>
          </a:p>
        </p:txBody>
      </p:sp>
      <p:sp>
        <p:nvSpPr>
          <p:cNvPr id="46" name="TextBox 45">
            <a:extLst>
              <a:ext uri="{FF2B5EF4-FFF2-40B4-BE49-F238E27FC236}">
                <a16:creationId xmlns:a16="http://schemas.microsoft.com/office/drawing/2014/main" id="{D3475667-CEC4-5B9A-C075-DB855B4D086C}"/>
              </a:ext>
            </a:extLst>
          </p:cNvPr>
          <p:cNvSpPr txBox="1"/>
          <p:nvPr/>
        </p:nvSpPr>
        <p:spPr>
          <a:xfrm>
            <a:off x="887023" y="4211893"/>
            <a:ext cx="4410694" cy="461665"/>
          </a:xfrm>
          <a:prstGeom prst="rect">
            <a:avLst/>
          </a:prstGeom>
          <a:noFill/>
        </p:spPr>
        <p:txBody>
          <a:bodyPr wrap="square" rtlCol="0">
            <a:spAutoFit/>
          </a:bodyPr>
          <a:lstStyle/>
          <a:p>
            <a:pPr algn="ctr"/>
            <a:r>
              <a:rPr lang="en-CA" sz="2400" b="1" dirty="0"/>
              <a:t>Longitudinal cognitive follow-ups</a:t>
            </a:r>
          </a:p>
        </p:txBody>
      </p:sp>
      <p:sp>
        <p:nvSpPr>
          <p:cNvPr id="47" name="TextBox 46">
            <a:extLst>
              <a:ext uri="{FF2B5EF4-FFF2-40B4-BE49-F238E27FC236}">
                <a16:creationId xmlns:a16="http://schemas.microsoft.com/office/drawing/2014/main" id="{33D1EAF1-F441-0480-0D88-94AC143A51F5}"/>
              </a:ext>
            </a:extLst>
          </p:cNvPr>
          <p:cNvSpPr txBox="1"/>
          <p:nvPr/>
        </p:nvSpPr>
        <p:spPr>
          <a:xfrm>
            <a:off x="3509210" y="5230036"/>
            <a:ext cx="2068848" cy="923330"/>
          </a:xfrm>
          <a:prstGeom prst="rect">
            <a:avLst/>
          </a:prstGeom>
          <a:noFill/>
        </p:spPr>
        <p:txBody>
          <a:bodyPr wrap="square" rtlCol="0">
            <a:spAutoFit/>
          </a:bodyPr>
          <a:lstStyle/>
          <a:p>
            <a:pPr algn="just"/>
            <a:r>
              <a:rPr lang="en-CA" b="1" dirty="0"/>
              <a:t>20.4% MCI </a:t>
            </a:r>
            <a:r>
              <a:rPr lang="en-CA" dirty="0"/>
              <a:t>(mean time for progression 2.9 years).</a:t>
            </a:r>
          </a:p>
        </p:txBody>
      </p:sp>
      <p:pic>
        <p:nvPicPr>
          <p:cNvPr id="53" name="Picture 2" descr="Future Scientific Meetings | AAIC | Alzheimer's Association">
            <a:extLst>
              <a:ext uri="{FF2B5EF4-FFF2-40B4-BE49-F238E27FC236}">
                <a16:creationId xmlns:a16="http://schemas.microsoft.com/office/drawing/2014/main" id="{2A0C38BA-231F-60BA-8332-74424CF4B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28955"/>
      </p:ext>
    </p:extLst>
  </p:cSld>
  <p:clrMapOvr>
    <a:masterClrMapping/>
  </p:clrMapOvr>
  <mc:AlternateContent xmlns:mc="http://schemas.openxmlformats.org/markup-compatibility/2006" xmlns:p14="http://schemas.microsoft.com/office/powerpoint/2010/main">
    <mc:Choice Requires="p14">
      <p:transition spd="slow" p14:dur="2000" advTm="53931"/>
    </mc:Choice>
    <mc:Fallback xmlns="">
      <p:transition spd="slow" advTm="539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BC8203-8158-2338-3019-4F6A6BDA7184}"/>
              </a:ext>
            </a:extLst>
          </p:cNvPr>
          <p:cNvSpPr txBox="1"/>
          <p:nvPr/>
        </p:nvSpPr>
        <p:spPr>
          <a:xfrm>
            <a:off x="223868" y="1769580"/>
            <a:ext cx="5713693" cy="461665"/>
          </a:xfrm>
          <a:prstGeom prst="rect">
            <a:avLst/>
          </a:prstGeom>
          <a:noFill/>
        </p:spPr>
        <p:txBody>
          <a:bodyPr wrap="square" rtlCol="0">
            <a:spAutoFit/>
          </a:bodyPr>
          <a:lstStyle/>
          <a:p>
            <a:pPr algn="ctr"/>
            <a:r>
              <a:rPr lang="en-CA" sz="2400" b="1" dirty="0"/>
              <a:t>Participants - PREVENT-AD cohort</a:t>
            </a:r>
          </a:p>
        </p:txBody>
      </p:sp>
      <p:pic>
        <p:nvPicPr>
          <p:cNvPr id="9" name="Picture 2" descr="prevent-ad">
            <a:extLst>
              <a:ext uri="{FF2B5EF4-FFF2-40B4-BE49-F238E27FC236}">
                <a16:creationId xmlns:a16="http://schemas.microsoft.com/office/drawing/2014/main" id="{546351E4-3489-3CBF-FBCF-72F9A8A98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2" t="5792" r="16322" b="38623"/>
          <a:stretch/>
        </p:blipFill>
        <p:spPr bwMode="auto">
          <a:xfrm>
            <a:off x="532672" y="2735753"/>
            <a:ext cx="1866964" cy="8294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535963-3C8B-4332-59DB-DD81626E26FB}"/>
              </a:ext>
            </a:extLst>
          </p:cNvPr>
          <p:cNvSpPr txBox="1"/>
          <p:nvPr/>
        </p:nvSpPr>
        <p:spPr>
          <a:xfrm>
            <a:off x="2658328" y="2667048"/>
            <a:ext cx="2877680" cy="1200329"/>
          </a:xfrm>
          <a:prstGeom prst="rect">
            <a:avLst/>
          </a:prstGeom>
          <a:noFill/>
        </p:spPr>
        <p:txBody>
          <a:bodyPr wrap="square" rtlCol="0">
            <a:spAutoFit/>
          </a:bodyPr>
          <a:lstStyle/>
          <a:p>
            <a:pPr algn="just"/>
            <a:r>
              <a:rPr lang="en-CA" b="1" dirty="0"/>
              <a:t>103</a:t>
            </a:r>
            <a:r>
              <a:rPr lang="en-CA" dirty="0"/>
              <a:t> participants with </a:t>
            </a:r>
            <a:r>
              <a:rPr lang="en-CA" b="1" dirty="0"/>
              <a:t>family history of sporadic AD </a:t>
            </a:r>
            <a:r>
              <a:rPr lang="en-CA" dirty="0"/>
              <a:t>(all </a:t>
            </a:r>
            <a:r>
              <a:rPr lang="en-CA" b="1" dirty="0"/>
              <a:t>cognitively unimpaired</a:t>
            </a:r>
            <a:r>
              <a:rPr lang="en-CA" dirty="0"/>
              <a:t> at enrolment).</a:t>
            </a:r>
          </a:p>
        </p:txBody>
      </p:sp>
      <p:pic>
        <p:nvPicPr>
          <p:cNvPr id="43" name="Picture 42">
            <a:extLst>
              <a:ext uri="{FF2B5EF4-FFF2-40B4-BE49-F238E27FC236}">
                <a16:creationId xmlns:a16="http://schemas.microsoft.com/office/drawing/2014/main" id="{2393834E-2F92-3609-E9BF-1EB5BF9C2768}"/>
              </a:ext>
            </a:extLst>
          </p:cNvPr>
          <p:cNvPicPr>
            <a:picLocks noChangeAspect="1"/>
          </p:cNvPicPr>
          <p:nvPr/>
        </p:nvPicPr>
        <p:blipFill rotWithShape="1">
          <a:blip r:embed="rId4"/>
          <a:srcRect l="13553" t="61306" r="63922" b="8320"/>
          <a:stretch/>
        </p:blipFill>
        <p:spPr>
          <a:xfrm>
            <a:off x="389355" y="4769910"/>
            <a:ext cx="2877680" cy="1701466"/>
          </a:xfrm>
          <a:prstGeom prst="rect">
            <a:avLst/>
          </a:prstGeom>
        </p:spPr>
      </p:pic>
      <p:sp>
        <p:nvSpPr>
          <p:cNvPr id="45" name="Title 1">
            <a:extLst>
              <a:ext uri="{FF2B5EF4-FFF2-40B4-BE49-F238E27FC236}">
                <a16:creationId xmlns:a16="http://schemas.microsoft.com/office/drawing/2014/main" id="{37ED985F-CC73-581B-E373-F262272E616A}"/>
              </a:ext>
            </a:extLst>
          </p:cNvPr>
          <p:cNvSpPr>
            <a:spLocks noGrp="1"/>
          </p:cNvSpPr>
          <p:nvPr>
            <p:ph type="title"/>
          </p:nvPr>
        </p:nvSpPr>
        <p:spPr>
          <a:xfrm>
            <a:off x="838200" y="365125"/>
            <a:ext cx="10515600" cy="1325563"/>
          </a:xfrm>
        </p:spPr>
        <p:txBody>
          <a:bodyPr/>
          <a:lstStyle/>
          <a:p>
            <a:r>
              <a:rPr lang="en-CA" b="1" dirty="0"/>
              <a:t>Methods</a:t>
            </a:r>
          </a:p>
        </p:txBody>
      </p:sp>
      <p:sp>
        <p:nvSpPr>
          <p:cNvPr id="46" name="TextBox 45">
            <a:extLst>
              <a:ext uri="{FF2B5EF4-FFF2-40B4-BE49-F238E27FC236}">
                <a16:creationId xmlns:a16="http://schemas.microsoft.com/office/drawing/2014/main" id="{D3475667-CEC4-5B9A-C075-DB855B4D086C}"/>
              </a:ext>
            </a:extLst>
          </p:cNvPr>
          <p:cNvSpPr txBox="1"/>
          <p:nvPr/>
        </p:nvSpPr>
        <p:spPr>
          <a:xfrm>
            <a:off x="887023" y="4211893"/>
            <a:ext cx="4410694" cy="461665"/>
          </a:xfrm>
          <a:prstGeom prst="rect">
            <a:avLst/>
          </a:prstGeom>
          <a:noFill/>
        </p:spPr>
        <p:txBody>
          <a:bodyPr wrap="square" rtlCol="0">
            <a:spAutoFit/>
          </a:bodyPr>
          <a:lstStyle/>
          <a:p>
            <a:pPr algn="ctr"/>
            <a:r>
              <a:rPr lang="en-CA" sz="2400" b="1" dirty="0"/>
              <a:t>Longitudinal cognitive follow-ups</a:t>
            </a:r>
          </a:p>
        </p:txBody>
      </p:sp>
      <p:sp>
        <p:nvSpPr>
          <p:cNvPr id="47" name="TextBox 46">
            <a:extLst>
              <a:ext uri="{FF2B5EF4-FFF2-40B4-BE49-F238E27FC236}">
                <a16:creationId xmlns:a16="http://schemas.microsoft.com/office/drawing/2014/main" id="{33D1EAF1-F441-0480-0D88-94AC143A51F5}"/>
              </a:ext>
            </a:extLst>
          </p:cNvPr>
          <p:cNvSpPr txBox="1"/>
          <p:nvPr/>
        </p:nvSpPr>
        <p:spPr>
          <a:xfrm>
            <a:off x="3509210" y="5230036"/>
            <a:ext cx="2068848" cy="923330"/>
          </a:xfrm>
          <a:prstGeom prst="rect">
            <a:avLst/>
          </a:prstGeom>
          <a:noFill/>
        </p:spPr>
        <p:txBody>
          <a:bodyPr wrap="square" rtlCol="0">
            <a:spAutoFit/>
          </a:bodyPr>
          <a:lstStyle/>
          <a:p>
            <a:pPr algn="just"/>
            <a:r>
              <a:rPr lang="en-CA" b="1" dirty="0"/>
              <a:t>20.4% MCI </a:t>
            </a:r>
            <a:r>
              <a:rPr lang="en-CA" dirty="0"/>
              <a:t>(mean time for progression 2.9 years).</a:t>
            </a:r>
          </a:p>
        </p:txBody>
      </p:sp>
      <p:sp>
        <p:nvSpPr>
          <p:cNvPr id="49" name="TextBox 48">
            <a:extLst>
              <a:ext uri="{FF2B5EF4-FFF2-40B4-BE49-F238E27FC236}">
                <a16:creationId xmlns:a16="http://schemas.microsoft.com/office/drawing/2014/main" id="{2FA6DA28-3D66-55DF-09CC-6E4157CDEC01}"/>
              </a:ext>
            </a:extLst>
          </p:cNvPr>
          <p:cNvSpPr txBox="1"/>
          <p:nvPr/>
        </p:nvSpPr>
        <p:spPr>
          <a:xfrm>
            <a:off x="6123928" y="1762322"/>
            <a:ext cx="5713693" cy="461665"/>
          </a:xfrm>
          <a:prstGeom prst="rect">
            <a:avLst/>
          </a:prstGeom>
          <a:noFill/>
        </p:spPr>
        <p:txBody>
          <a:bodyPr wrap="square" rtlCol="0">
            <a:spAutoFit/>
          </a:bodyPr>
          <a:lstStyle/>
          <a:p>
            <a:pPr algn="ctr"/>
            <a:r>
              <a:rPr lang="en-CA" sz="2400" b="1" dirty="0"/>
              <a:t>Multimodal neuroimaging</a:t>
            </a:r>
          </a:p>
        </p:txBody>
      </p:sp>
      <p:pic>
        <p:nvPicPr>
          <p:cNvPr id="51" name="Picture 50">
            <a:extLst>
              <a:ext uri="{FF2B5EF4-FFF2-40B4-BE49-F238E27FC236}">
                <a16:creationId xmlns:a16="http://schemas.microsoft.com/office/drawing/2014/main" id="{6352DBE1-B0F5-D5EF-BB07-B52F4A6FD14C}"/>
              </a:ext>
            </a:extLst>
          </p:cNvPr>
          <p:cNvPicPr>
            <a:picLocks noChangeAspect="1"/>
          </p:cNvPicPr>
          <p:nvPr/>
        </p:nvPicPr>
        <p:blipFill>
          <a:blip r:embed="rId5"/>
          <a:stretch>
            <a:fillRect/>
          </a:stretch>
        </p:blipFill>
        <p:spPr>
          <a:xfrm>
            <a:off x="6595083" y="2362706"/>
            <a:ext cx="5064245" cy="4336469"/>
          </a:xfrm>
          <a:prstGeom prst="rect">
            <a:avLst/>
          </a:prstGeom>
        </p:spPr>
      </p:pic>
      <p:pic>
        <p:nvPicPr>
          <p:cNvPr id="53" name="Picture 2" descr="Future Scientific Meetings | AAIC | Alzheimer's Association">
            <a:extLst>
              <a:ext uri="{FF2B5EF4-FFF2-40B4-BE49-F238E27FC236}">
                <a16:creationId xmlns:a16="http://schemas.microsoft.com/office/drawing/2014/main" id="{2A0C38BA-231F-60BA-8332-74424CF4B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90633"/>
      </p:ext>
    </p:extLst>
  </p:cSld>
  <p:clrMapOvr>
    <a:masterClrMapping/>
  </p:clrMapOvr>
  <mc:AlternateContent xmlns:mc="http://schemas.openxmlformats.org/markup-compatibility/2006" xmlns:p14="http://schemas.microsoft.com/office/powerpoint/2010/main">
    <mc:Choice Requires="p14">
      <p:transition spd="slow" p14:dur="2000" advTm="53931"/>
    </mc:Choice>
    <mc:Fallback xmlns="">
      <p:transition spd="slow" advTm="539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61D49EC8-759A-50B7-6BD0-B8F870A6ED1D}"/>
              </a:ext>
            </a:extLst>
          </p:cNvPr>
          <p:cNvSpPr txBox="1"/>
          <p:nvPr/>
        </p:nvSpPr>
        <p:spPr>
          <a:xfrm>
            <a:off x="733633" y="1772924"/>
            <a:ext cx="5713693" cy="461665"/>
          </a:xfrm>
          <a:prstGeom prst="rect">
            <a:avLst/>
          </a:prstGeom>
          <a:noFill/>
        </p:spPr>
        <p:txBody>
          <a:bodyPr wrap="square" rtlCol="0">
            <a:spAutoFit/>
          </a:bodyPr>
          <a:lstStyle/>
          <a:p>
            <a:r>
              <a:rPr lang="en-CA" sz="2400" b="1" dirty="0"/>
              <a:t>Logistic regression model comparison</a:t>
            </a:r>
          </a:p>
        </p:txBody>
      </p:sp>
      <p:grpSp>
        <p:nvGrpSpPr>
          <p:cNvPr id="5" name="Group 4">
            <a:extLst>
              <a:ext uri="{FF2B5EF4-FFF2-40B4-BE49-F238E27FC236}">
                <a16:creationId xmlns:a16="http://schemas.microsoft.com/office/drawing/2014/main" id="{7AAF5ECD-C450-F124-BB99-672DF22812F3}"/>
              </a:ext>
            </a:extLst>
          </p:cNvPr>
          <p:cNvGrpSpPr/>
          <p:nvPr/>
        </p:nvGrpSpPr>
        <p:grpSpPr>
          <a:xfrm>
            <a:off x="1332474" y="2695386"/>
            <a:ext cx="3906249" cy="765837"/>
            <a:chOff x="4865528" y="2775589"/>
            <a:chExt cx="3249516" cy="500047"/>
          </a:xfrm>
        </p:grpSpPr>
        <p:sp>
          <p:nvSpPr>
            <p:cNvPr id="7" name="Rectangle 6">
              <a:extLst>
                <a:ext uri="{FF2B5EF4-FFF2-40B4-BE49-F238E27FC236}">
                  <a16:creationId xmlns:a16="http://schemas.microsoft.com/office/drawing/2014/main" id="{7F8CD71B-9B67-5E3C-DE12-3774C738F295}"/>
                </a:ext>
              </a:extLst>
            </p:cNvPr>
            <p:cNvSpPr/>
            <p:nvPr/>
          </p:nvSpPr>
          <p:spPr>
            <a:xfrm>
              <a:off x="4865528" y="2775589"/>
              <a:ext cx="1471522" cy="500047"/>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MCI progressors (n=21)</a:t>
              </a:r>
            </a:p>
          </p:txBody>
        </p:sp>
        <p:sp>
          <p:nvSpPr>
            <p:cNvPr id="8" name="Rectangle 7">
              <a:extLst>
                <a:ext uri="{FF2B5EF4-FFF2-40B4-BE49-F238E27FC236}">
                  <a16:creationId xmlns:a16="http://schemas.microsoft.com/office/drawing/2014/main" id="{1824930C-6C9D-A31D-00CF-F7C5E843C36A}"/>
                </a:ext>
              </a:extLst>
            </p:cNvPr>
            <p:cNvSpPr/>
            <p:nvPr/>
          </p:nvSpPr>
          <p:spPr>
            <a:xfrm>
              <a:off x="6643522" y="2775589"/>
              <a:ext cx="1471522" cy="500047"/>
            </a:xfrm>
            <a:prstGeom prst="rect">
              <a:avLst/>
            </a:prstGeom>
            <a:solidFill>
              <a:srgbClr val="00BA3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t>Non-progressors (n=82)</a:t>
              </a:r>
            </a:p>
          </p:txBody>
        </p:sp>
      </p:grpSp>
      <p:sp>
        <p:nvSpPr>
          <p:cNvPr id="32" name="TextBox 31">
            <a:extLst>
              <a:ext uri="{FF2B5EF4-FFF2-40B4-BE49-F238E27FC236}">
                <a16:creationId xmlns:a16="http://schemas.microsoft.com/office/drawing/2014/main" id="{C4BB4AE3-1B73-0D1E-1953-E6818351BBCC}"/>
              </a:ext>
            </a:extLst>
          </p:cNvPr>
          <p:cNvSpPr txBox="1"/>
          <p:nvPr/>
        </p:nvSpPr>
        <p:spPr>
          <a:xfrm>
            <a:off x="6464686" y="1776933"/>
            <a:ext cx="5713693" cy="461665"/>
          </a:xfrm>
          <a:prstGeom prst="rect">
            <a:avLst/>
          </a:prstGeom>
          <a:noFill/>
        </p:spPr>
        <p:txBody>
          <a:bodyPr wrap="square" rtlCol="0">
            <a:spAutoFit/>
          </a:bodyPr>
          <a:lstStyle/>
          <a:p>
            <a:r>
              <a:rPr lang="en-CA" sz="2400" b="1" dirty="0"/>
              <a:t>Models for predicting MCI progression</a:t>
            </a:r>
          </a:p>
        </p:txBody>
      </p:sp>
      <p:pic>
        <p:nvPicPr>
          <p:cNvPr id="33" name="Picture 32">
            <a:extLst>
              <a:ext uri="{FF2B5EF4-FFF2-40B4-BE49-F238E27FC236}">
                <a16:creationId xmlns:a16="http://schemas.microsoft.com/office/drawing/2014/main" id="{EB2ECC88-F909-FBD9-5027-088C4047255E}"/>
              </a:ext>
            </a:extLst>
          </p:cNvPr>
          <p:cNvPicPr>
            <a:picLocks noChangeAspect="1"/>
          </p:cNvPicPr>
          <p:nvPr/>
        </p:nvPicPr>
        <p:blipFill>
          <a:blip r:embed="rId3"/>
          <a:stretch>
            <a:fillRect/>
          </a:stretch>
        </p:blipFill>
        <p:spPr>
          <a:xfrm>
            <a:off x="6657683" y="2515438"/>
            <a:ext cx="4711246" cy="4036052"/>
          </a:xfrm>
          <a:prstGeom prst="rect">
            <a:avLst/>
          </a:prstGeom>
        </p:spPr>
      </p:pic>
      <p:pic>
        <p:nvPicPr>
          <p:cNvPr id="2" name="Picture 1">
            <a:extLst>
              <a:ext uri="{FF2B5EF4-FFF2-40B4-BE49-F238E27FC236}">
                <a16:creationId xmlns:a16="http://schemas.microsoft.com/office/drawing/2014/main" id="{6B9FE602-64F5-F087-6827-8B8C06E5CAD4}"/>
              </a:ext>
            </a:extLst>
          </p:cNvPr>
          <p:cNvPicPr>
            <a:picLocks noChangeAspect="1"/>
          </p:cNvPicPr>
          <p:nvPr/>
        </p:nvPicPr>
        <p:blipFill>
          <a:blip r:embed="rId4"/>
          <a:stretch>
            <a:fillRect/>
          </a:stretch>
        </p:blipFill>
        <p:spPr>
          <a:xfrm>
            <a:off x="1043612" y="3924460"/>
            <a:ext cx="2138931" cy="2492962"/>
          </a:xfrm>
          <a:prstGeom prst="rect">
            <a:avLst/>
          </a:prstGeom>
        </p:spPr>
      </p:pic>
      <p:pic>
        <p:nvPicPr>
          <p:cNvPr id="3" name="Picture 2">
            <a:extLst>
              <a:ext uri="{FF2B5EF4-FFF2-40B4-BE49-F238E27FC236}">
                <a16:creationId xmlns:a16="http://schemas.microsoft.com/office/drawing/2014/main" id="{4D3CCD3F-F4FC-9B31-F4E6-469D23F0F8A4}"/>
              </a:ext>
            </a:extLst>
          </p:cNvPr>
          <p:cNvPicPr>
            <a:picLocks noChangeAspect="1"/>
          </p:cNvPicPr>
          <p:nvPr/>
        </p:nvPicPr>
        <p:blipFill>
          <a:blip r:embed="rId5"/>
          <a:stretch>
            <a:fillRect/>
          </a:stretch>
        </p:blipFill>
        <p:spPr>
          <a:xfrm>
            <a:off x="3444189" y="3924460"/>
            <a:ext cx="1923354" cy="2492963"/>
          </a:xfrm>
          <a:prstGeom prst="rect">
            <a:avLst/>
          </a:prstGeom>
        </p:spPr>
      </p:pic>
      <p:sp>
        <p:nvSpPr>
          <p:cNvPr id="31" name="Title 1">
            <a:extLst>
              <a:ext uri="{FF2B5EF4-FFF2-40B4-BE49-F238E27FC236}">
                <a16:creationId xmlns:a16="http://schemas.microsoft.com/office/drawing/2014/main" id="{C3CD4462-33DE-28A5-392F-3AAAFC891DBE}"/>
              </a:ext>
            </a:extLst>
          </p:cNvPr>
          <p:cNvSpPr>
            <a:spLocks noGrp="1"/>
          </p:cNvSpPr>
          <p:nvPr>
            <p:ph type="title"/>
          </p:nvPr>
        </p:nvSpPr>
        <p:spPr>
          <a:xfrm>
            <a:off x="838200" y="365125"/>
            <a:ext cx="10515600" cy="1325563"/>
          </a:xfrm>
        </p:spPr>
        <p:txBody>
          <a:bodyPr/>
          <a:lstStyle/>
          <a:p>
            <a:r>
              <a:rPr lang="en-CA" b="1" dirty="0"/>
              <a:t>Methods</a:t>
            </a:r>
          </a:p>
        </p:txBody>
      </p:sp>
      <p:pic>
        <p:nvPicPr>
          <p:cNvPr id="4" name="Picture 2" descr="Future Scientific Meetings | AAIC | Alzheimer's Association">
            <a:extLst>
              <a:ext uri="{FF2B5EF4-FFF2-40B4-BE49-F238E27FC236}">
                <a16:creationId xmlns:a16="http://schemas.microsoft.com/office/drawing/2014/main" id="{3595369B-CF25-8EE5-0C24-379694183C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3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08D4E4-EC0E-9E24-E6D1-58FA5CAC4A7D}"/>
              </a:ext>
            </a:extLst>
          </p:cNvPr>
          <p:cNvPicPr>
            <a:picLocks noChangeAspect="1"/>
          </p:cNvPicPr>
          <p:nvPr/>
        </p:nvPicPr>
        <p:blipFill>
          <a:blip r:embed="rId3"/>
          <a:stretch>
            <a:fillRect/>
          </a:stretch>
        </p:blipFill>
        <p:spPr>
          <a:xfrm>
            <a:off x="3563932" y="2442990"/>
            <a:ext cx="4795104" cy="4219200"/>
          </a:xfrm>
          <a:prstGeom prst="rect">
            <a:avLst/>
          </a:prstGeom>
        </p:spPr>
      </p:pic>
      <p:sp>
        <p:nvSpPr>
          <p:cNvPr id="2" name="Title 1">
            <a:extLst>
              <a:ext uri="{FF2B5EF4-FFF2-40B4-BE49-F238E27FC236}">
                <a16:creationId xmlns:a16="http://schemas.microsoft.com/office/drawing/2014/main" id="{153FC8C8-936F-66C7-0F4B-AE95D118BF22}"/>
              </a:ext>
            </a:extLst>
          </p:cNvPr>
          <p:cNvSpPr>
            <a:spLocks noGrp="1"/>
          </p:cNvSpPr>
          <p:nvPr>
            <p:ph type="title"/>
          </p:nvPr>
        </p:nvSpPr>
        <p:spPr/>
        <p:txBody>
          <a:bodyPr/>
          <a:lstStyle/>
          <a:p>
            <a:r>
              <a:rPr lang="en-CA" b="1" dirty="0"/>
              <a:t>Results</a:t>
            </a:r>
          </a:p>
        </p:txBody>
      </p:sp>
      <p:sp>
        <p:nvSpPr>
          <p:cNvPr id="8" name="TextBox 7">
            <a:extLst>
              <a:ext uri="{FF2B5EF4-FFF2-40B4-BE49-F238E27FC236}">
                <a16:creationId xmlns:a16="http://schemas.microsoft.com/office/drawing/2014/main" id="{B1B9F94F-3602-1890-207F-DA8CC49665DD}"/>
              </a:ext>
            </a:extLst>
          </p:cNvPr>
          <p:cNvSpPr txBox="1"/>
          <p:nvPr/>
        </p:nvSpPr>
        <p:spPr>
          <a:xfrm>
            <a:off x="3375954" y="1511844"/>
            <a:ext cx="5412592" cy="707886"/>
          </a:xfrm>
          <a:prstGeom prst="rect">
            <a:avLst/>
          </a:prstGeom>
          <a:noFill/>
        </p:spPr>
        <p:txBody>
          <a:bodyPr wrap="square" rtlCol="0">
            <a:spAutoFit/>
          </a:bodyPr>
          <a:lstStyle/>
          <a:p>
            <a:pPr algn="ctr"/>
            <a:r>
              <a:rPr lang="en-CA" sz="2000" b="1" dirty="0"/>
              <a:t>Basic clinical and MRI features provide moderate accuracy for predicting MCI progression</a:t>
            </a:r>
          </a:p>
        </p:txBody>
      </p:sp>
      <p:pic>
        <p:nvPicPr>
          <p:cNvPr id="4" name="Picture 2" descr="Future Scientific Meetings | AAIC | Alzheimer's Association">
            <a:extLst>
              <a:ext uri="{FF2B5EF4-FFF2-40B4-BE49-F238E27FC236}">
                <a16:creationId xmlns:a16="http://schemas.microsoft.com/office/drawing/2014/main" id="{3631DECE-F055-1297-E0E3-6437A6BA6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36C38455-6CDA-B620-4DF8-9D1996BDFE3F}"/>
              </a:ext>
            </a:extLst>
          </p:cNvPr>
          <p:cNvSpPr txBox="1"/>
          <p:nvPr/>
        </p:nvSpPr>
        <p:spPr>
          <a:xfrm>
            <a:off x="4394193" y="5717747"/>
            <a:ext cx="3527244" cy="369332"/>
          </a:xfrm>
          <a:prstGeom prst="rect">
            <a:avLst/>
          </a:prstGeom>
          <a:noFill/>
        </p:spPr>
        <p:txBody>
          <a:bodyPr wrap="square">
            <a:spAutoFit/>
          </a:bodyPr>
          <a:lstStyle/>
          <a:p>
            <a:pPr algn="ctr"/>
            <a:r>
              <a:rPr lang="en-CA" sz="1800" b="1" dirty="0"/>
              <a:t>( Clin = </a:t>
            </a:r>
            <a:r>
              <a:rPr lang="en-CA" sz="1800" b="1" dirty="0">
                <a:solidFill>
                  <a:srgbClr val="7F7F7F"/>
                </a:solidFill>
              </a:rPr>
              <a:t>MRI</a:t>
            </a:r>
            <a:r>
              <a:rPr lang="en-CA" sz="1800" b="1" dirty="0"/>
              <a:t>)</a:t>
            </a:r>
          </a:p>
        </p:txBody>
      </p:sp>
    </p:spTree>
    <p:extLst>
      <p:ext uri="{BB962C8B-B14F-4D97-AF65-F5344CB8AC3E}">
        <p14:creationId xmlns:p14="http://schemas.microsoft.com/office/powerpoint/2010/main" val="125533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F95B95-4A51-AACC-635C-F1CF21F229DF}"/>
              </a:ext>
            </a:extLst>
          </p:cNvPr>
          <p:cNvPicPr>
            <a:picLocks noChangeAspect="1"/>
          </p:cNvPicPr>
          <p:nvPr/>
        </p:nvPicPr>
        <p:blipFill>
          <a:blip r:embed="rId3"/>
          <a:stretch>
            <a:fillRect/>
          </a:stretch>
        </p:blipFill>
        <p:spPr>
          <a:xfrm>
            <a:off x="3563932" y="2443991"/>
            <a:ext cx="4795104" cy="4219200"/>
          </a:xfrm>
          <a:prstGeom prst="rect">
            <a:avLst/>
          </a:prstGeom>
        </p:spPr>
      </p:pic>
      <p:sp>
        <p:nvSpPr>
          <p:cNvPr id="2" name="Title 1">
            <a:extLst>
              <a:ext uri="{FF2B5EF4-FFF2-40B4-BE49-F238E27FC236}">
                <a16:creationId xmlns:a16="http://schemas.microsoft.com/office/drawing/2014/main" id="{153FC8C8-936F-66C7-0F4B-AE95D118BF22}"/>
              </a:ext>
            </a:extLst>
          </p:cNvPr>
          <p:cNvSpPr>
            <a:spLocks noGrp="1"/>
          </p:cNvSpPr>
          <p:nvPr>
            <p:ph type="title"/>
          </p:nvPr>
        </p:nvSpPr>
        <p:spPr/>
        <p:txBody>
          <a:bodyPr/>
          <a:lstStyle/>
          <a:p>
            <a:r>
              <a:rPr lang="en-CA" b="1" dirty="0"/>
              <a:t>Results</a:t>
            </a:r>
          </a:p>
        </p:txBody>
      </p:sp>
      <p:pic>
        <p:nvPicPr>
          <p:cNvPr id="4" name="Picture 2" descr="Future Scientific Meetings | AAIC | Alzheimer's Association">
            <a:extLst>
              <a:ext uri="{FF2B5EF4-FFF2-40B4-BE49-F238E27FC236}">
                <a16:creationId xmlns:a16="http://schemas.microsoft.com/office/drawing/2014/main" id="{3631DECE-F055-1297-E0E3-6437A6BA6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36C38455-6CDA-B620-4DF8-9D1996BDFE3F}"/>
              </a:ext>
            </a:extLst>
          </p:cNvPr>
          <p:cNvSpPr txBox="1"/>
          <p:nvPr/>
        </p:nvSpPr>
        <p:spPr>
          <a:xfrm>
            <a:off x="4435137" y="5717747"/>
            <a:ext cx="3527244" cy="369332"/>
          </a:xfrm>
          <a:prstGeom prst="rect">
            <a:avLst/>
          </a:prstGeom>
          <a:noFill/>
        </p:spPr>
        <p:txBody>
          <a:bodyPr wrap="square">
            <a:spAutoFit/>
          </a:bodyPr>
          <a:lstStyle/>
          <a:p>
            <a:pPr algn="ctr"/>
            <a:r>
              <a:rPr lang="en-CA" sz="1800" b="1" dirty="0"/>
              <a:t>( Clin = </a:t>
            </a:r>
            <a:r>
              <a:rPr lang="en-CA" sz="1800" b="1" dirty="0">
                <a:solidFill>
                  <a:srgbClr val="7F7F7F"/>
                </a:solidFill>
              </a:rPr>
              <a:t>MRI </a:t>
            </a:r>
            <a:r>
              <a:rPr lang="en-CA" sz="1800" b="1" dirty="0"/>
              <a:t>&gt; </a:t>
            </a:r>
            <a:r>
              <a:rPr lang="en-CA" sz="1800" b="1" dirty="0">
                <a:solidFill>
                  <a:srgbClr val="1E98DD"/>
                </a:solidFill>
              </a:rPr>
              <a:t>PET</a:t>
            </a:r>
            <a:r>
              <a:rPr lang="en-CA" sz="1800" b="1" dirty="0">
                <a:solidFill>
                  <a:srgbClr val="F23F43"/>
                </a:solidFill>
              </a:rPr>
              <a:t> </a:t>
            </a:r>
            <a:r>
              <a:rPr lang="en-CA" sz="1800" b="1" dirty="0"/>
              <a:t>)</a:t>
            </a:r>
          </a:p>
        </p:txBody>
      </p:sp>
      <p:sp>
        <p:nvSpPr>
          <p:cNvPr id="6" name="TextBox 5">
            <a:extLst>
              <a:ext uri="{FF2B5EF4-FFF2-40B4-BE49-F238E27FC236}">
                <a16:creationId xmlns:a16="http://schemas.microsoft.com/office/drawing/2014/main" id="{2B56A14E-A428-5D6D-45ED-70688B8FC627}"/>
              </a:ext>
            </a:extLst>
          </p:cNvPr>
          <p:cNvSpPr txBox="1"/>
          <p:nvPr/>
        </p:nvSpPr>
        <p:spPr>
          <a:xfrm>
            <a:off x="3375954" y="1511844"/>
            <a:ext cx="5412592" cy="707886"/>
          </a:xfrm>
          <a:prstGeom prst="rect">
            <a:avLst/>
          </a:prstGeom>
          <a:noFill/>
        </p:spPr>
        <p:txBody>
          <a:bodyPr wrap="square" rtlCol="0">
            <a:spAutoFit/>
          </a:bodyPr>
          <a:lstStyle/>
          <a:p>
            <a:pPr algn="ctr"/>
            <a:r>
              <a:rPr lang="en-CA" sz="2000" b="1" dirty="0"/>
              <a:t>The addition of A</a:t>
            </a:r>
            <a:r>
              <a:rPr lang="el-GR" sz="2000" b="1" dirty="0"/>
              <a:t>β</a:t>
            </a:r>
            <a:r>
              <a:rPr lang="en-CA" sz="2000" b="1" dirty="0"/>
              <a:t> and tau considerably increase the accuracy of the model</a:t>
            </a:r>
          </a:p>
        </p:txBody>
      </p:sp>
    </p:spTree>
    <p:extLst>
      <p:ext uri="{BB962C8B-B14F-4D97-AF65-F5344CB8AC3E}">
        <p14:creationId xmlns:p14="http://schemas.microsoft.com/office/powerpoint/2010/main" val="284993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CA8E85-08D2-AD4D-6F6A-0C10791B46F6}"/>
              </a:ext>
            </a:extLst>
          </p:cNvPr>
          <p:cNvSpPr txBox="1"/>
          <p:nvPr/>
        </p:nvSpPr>
        <p:spPr>
          <a:xfrm>
            <a:off x="3375954" y="1511844"/>
            <a:ext cx="5412592" cy="707886"/>
          </a:xfrm>
          <a:prstGeom prst="rect">
            <a:avLst/>
          </a:prstGeom>
          <a:noFill/>
        </p:spPr>
        <p:txBody>
          <a:bodyPr wrap="square" rtlCol="0">
            <a:spAutoFit/>
          </a:bodyPr>
          <a:lstStyle/>
          <a:p>
            <a:pPr algn="ctr"/>
            <a:r>
              <a:rPr lang="en-CA" sz="2000" b="1" dirty="0"/>
              <a:t>Neurophysiological features match the accuracy provided by A</a:t>
            </a:r>
            <a:r>
              <a:rPr lang="el-GR" sz="2000" b="1" dirty="0"/>
              <a:t>β</a:t>
            </a:r>
            <a:r>
              <a:rPr lang="en-CA" sz="2000" b="1" dirty="0"/>
              <a:t> and tau PET </a:t>
            </a:r>
          </a:p>
        </p:txBody>
      </p:sp>
      <p:sp>
        <p:nvSpPr>
          <p:cNvPr id="2" name="Title 1">
            <a:extLst>
              <a:ext uri="{FF2B5EF4-FFF2-40B4-BE49-F238E27FC236}">
                <a16:creationId xmlns:a16="http://schemas.microsoft.com/office/drawing/2014/main" id="{153FC8C8-936F-66C7-0F4B-AE95D118BF22}"/>
              </a:ext>
            </a:extLst>
          </p:cNvPr>
          <p:cNvSpPr>
            <a:spLocks noGrp="1"/>
          </p:cNvSpPr>
          <p:nvPr>
            <p:ph type="title"/>
          </p:nvPr>
        </p:nvSpPr>
        <p:spPr/>
        <p:txBody>
          <a:bodyPr/>
          <a:lstStyle/>
          <a:p>
            <a:r>
              <a:rPr lang="en-CA" b="1" dirty="0"/>
              <a:t>Results</a:t>
            </a:r>
          </a:p>
        </p:txBody>
      </p:sp>
      <p:pic>
        <p:nvPicPr>
          <p:cNvPr id="4" name="Picture 2" descr="Future Scientific Meetings | AAIC | Alzheimer's Association">
            <a:extLst>
              <a:ext uri="{FF2B5EF4-FFF2-40B4-BE49-F238E27FC236}">
                <a16:creationId xmlns:a16="http://schemas.microsoft.com/office/drawing/2014/main" id="{3631DECE-F055-1297-E0E3-6437A6BA6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58B06AC3-95A2-2F5D-E62E-4116A5AD54DA}"/>
              </a:ext>
            </a:extLst>
          </p:cNvPr>
          <p:cNvPicPr>
            <a:picLocks noChangeAspect="1"/>
          </p:cNvPicPr>
          <p:nvPr/>
        </p:nvPicPr>
        <p:blipFill>
          <a:blip r:embed="rId4"/>
          <a:stretch>
            <a:fillRect/>
          </a:stretch>
        </p:blipFill>
        <p:spPr>
          <a:xfrm>
            <a:off x="3563932" y="2442990"/>
            <a:ext cx="4795104" cy="4220807"/>
          </a:xfrm>
          <a:prstGeom prst="rect">
            <a:avLst/>
          </a:prstGeom>
        </p:spPr>
      </p:pic>
      <p:sp>
        <p:nvSpPr>
          <p:cNvPr id="60" name="TextBox 59">
            <a:extLst>
              <a:ext uri="{FF2B5EF4-FFF2-40B4-BE49-F238E27FC236}">
                <a16:creationId xmlns:a16="http://schemas.microsoft.com/office/drawing/2014/main" id="{36C38455-6CDA-B620-4DF8-9D1996BDFE3F}"/>
              </a:ext>
            </a:extLst>
          </p:cNvPr>
          <p:cNvSpPr txBox="1"/>
          <p:nvPr/>
        </p:nvSpPr>
        <p:spPr>
          <a:xfrm>
            <a:off x="4355259" y="5717747"/>
            <a:ext cx="3527244" cy="369332"/>
          </a:xfrm>
          <a:prstGeom prst="rect">
            <a:avLst/>
          </a:prstGeom>
          <a:noFill/>
        </p:spPr>
        <p:txBody>
          <a:bodyPr wrap="square">
            <a:spAutoFit/>
          </a:bodyPr>
          <a:lstStyle/>
          <a:p>
            <a:pPr algn="ctr"/>
            <a:r>
              <a:rPr lang="en-CA" sz="1800" b="1" dirty="0"/>
              <a:t>( Clin = </a:t>
            </a:r>
            <a:r>
              <a:rPr lang="en-CA" sz="1800" b="1" dirty="0">
                <a:solidFill>
                  <a:srgbClr val="7F7F7F"/>
                </a:solidFill>
              </a:rPr>
              <a:t>MRI </a:t>
            </a:r>
            <a:r>
              <a:rPr lang="en-CA" sz="1800" b="1" dirty="0"/>
              <a:t>&gt; </a:t>
            </a:r>
            <a:r>
              <a:rPr lang="en-CA" sz="1800" b="1" dirty="0">
                <a:solidFill>
                  <a:srgbClr val="F23F43"/>
                </a:solidFill>
              </a:rPr>
              <a:t>MEG</a:t>
            </a:r>
            <a:r>
              <a:rPr lang="en-CA" sz="1800" b="1" dirty="0"/>
              <a:t> = </a:t>
            </a:r>
            <a:r>
              <a:rPr lang="en-CA" sz="1800" b="1" dirty="0">
                <a:solidFill>
                  <a:srgbClr val="1E98DD"/>
                </a:solidFill>
              </a:rPr>
              <a:t>PET</a:t>
            </a:r>
            <a:r>
              <a:rPr lang="en-CA" sz="1800" b="1" dirty="0">
                <a:solidFill>
                  <a:srgbClr val="F23F43"/>
                </a:solidFill>
              </a:rPr>
              <a:t> </a:t>
            </a:r>
            <a:r>
              <a:rPr lang="en-CA" sz="1800" b="1" dirty="0"/>
              <a:t>&gt;</a:t>
            </a:r>
            <a:r>
              <a:rPr lang="en-CA" sz="1800" b="1" dirty="0">
                <a:solidFill>
                  <a:srgbClr val="F23F43"/>
                </a:solidFill>
              </a:rPr>
              <a:t> </a:t>
            </a:r>
            <a:r>
              <a:rPr lang="en-CA" sz="1800" b="1" dirty="0">
                <a:solidFill>
                  <a:srgbClr val="00BA38"/>
                </a:solidFill>
              </a:rPr>
              <a:t>All </a:t>
            </a:r>
            <a:r>
              <a:rPr lang="en-CA" sz="1800" b="1" dirty="0"/>
              <a:t>)</a:t>
            </a:r>
          </a:p>
        </p:txBody>
      </p:sp>
    </p:spTree>
    <p:extLst>
      <p:ext uri="{BB962C8B-B14F-4D97-AF65-F5344CB8AC3E}">
        <p14:creationId xmlns:p14="http://schemas.microsoft.com/office/powerpoint/2010/main" val="238669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C8C8-936F-66C7-0F4B-AE95D118BF22}"/>
              </a:ext>
            </a:extLst>
          </p:cNvPr>
          <p:cNvSpPr>
            <a:spLocks noGrp="1"/>
          </p:cNvSpPr>
          <p:nvPr>
            <p:ph type="title"/>
          </p:nvPr>
        </p:nvSpPr>
        <p:spPr/>
        <p:txBody>
          <a:bodyPr/>
          <a:lstStyle/>
          <a:p>
            <a:r>
              <a:rPr lang="en-CA" b="1" dirty="0"/>
              <a:t>Results</a:t>
            </a:r>
          </a:p>
        </p:txBody>
      </p:sp>
      <p:pic>
        <p:nvPicPr>
          <p:cNvPr id="4" name="Picture 2" descr="Future Scientific Meetings | AAIC | Alzheimer's Association">
            <a:extLst>
              <a:ext uri="{FF2B5EF4-FFF2-40B4-BE49-F238E27FC236}">
                <a16:creationId xmlns:a16="http://schemas.microsoft.com/office/drawing/2014/main" id="{3631DECE-F055-1297-E0E3-6437A6BA6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C57122-D380-82C3-0F03-48907D682B6B}"/>
              </a:ext>
            </a:extLst>
          </p:cNvPr>
          <p:cNvSpPr/>
          <p:nvPr/>
        </p:nvSpPr>
        <p:spPr>
          <a:xfrm>
            <a:off x="6456416" y="2516700"/>
            <a:ext cx="5057037" cy="108377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Arial" panose="020B0604020202020204" pitchFamily="34" charset="0"/>
              <a:buChar char="•"/>
            </a:pPr>
            <a:r>
              <a:rPr lang="en-CA" sz="2000" dirty="0">
                <a:solidFill>
                  <a:schemeClr val="tx1"/>
                </a:solidFill>
                <a:ea typeface="Times New Roman" panose="02020603050405020304" pitchFamily="18" charset="0"/>
              </a:rPr>
              <a:t>N</a:t>
            </a:r>
            <a:r>
              <a:rPr lang="en-CA" sz="2000" dirty="0">
                <a:solidFill>
                  <a:schemeClr val="tx1"/>
                </a:solidFill>
                <a:effectLst/>
                <a:ea typeface="Times New Roman" panose="02020603050405020304" pitchFamily="18" charset="0"/>
              </a:rPr>
              <a:t>europhysiological activity features outperformed the clinical and structural MRI models, matching the accuracy of A</a:t>
            </a:r>
            <a:r>
              <a:rPr lang="el-GR" sz="2000" dirty="0">
                <a:solidFill>
                  <a:schemeClr val="tx1"/>
                </a:solidFill>
                <a:effectLst/>
                <a:ea typeface="Times New Roman" panose="02020603050405020304" pitchFamily="18" charset="0"/>
              </a:rPr>
              <a:t>β</a:t>
            </a:r>
            <a:r>
              <a:rPr lang="en-CA" sz="2000" dirty="0">
                <a:solidFill>
                  <a:schemeClr val="tx1"/>
                </a:solidFill>
                <a:effectLst/>
                <a:ea typeface="Times New Roman" panose="02020603050405020304" pitchFamily="18" charset="0"/>
              </a:rPr>
              <a:t> and Tau PET for predicting MCI progression.</a:t>
            </a:r>
          </a:p>
          <a:p>
            <a:pPr marL="342900" indent="-342900" algn="just">
              <a:buFont typeface="Arial" panose="020B0604020202020204" pitchFamily="34" charset="0"/>
              <a:buChar char="•"/>
            </a:pPr>
            <a:endParaRPr lang="en-CA" sz="2000" dirty="0">
              <a:solidFill>
                <a:schemeClr val="tx1"/>
              </a:solidFill>
              <a:ea typeface="Times New Roman" panose="02020603050405020304" pitchFamily="18" charset="0"/>
            </a:endParaRPr>
          </a:p>
          <a:p>
            <a:pPr marL="342900" indent="-342900" algn="just">
              <a:buFont typeface="Arial" panose="020B0604020202020204" pitchFamily="34" charset="0"/>
              <a:buChar char="•"/>
            </a:pPr>
            <a:r>
              <a:rPr lang="en-CA" sz="2000" dirty="0">
                <a:solidFill>
                  <a:schemeClr val="tx1"/>
                </a:solidFill>
                <a:effectLst/>
                <a:ea typeface="Times New Roman" panose="02020603050405020304" pitchFamily="18" charset="0"/>
              </a:rPr>
              <a:t>MEG (and possibly EEG) could potentially serve as a screening strategy to select individuals for specialized invasive testing for AD pathology.</a:t>
            </a:r>
            <a:endParaRPr lang="en-US" sz="2800" dirty="0">
              <a:solidFill>
                <a:schemeClr val="tx1"/>
              </a:solidFill>
              <a:cs typeface="Arial" panose="020B0604020202020204" pitchFamily="34" charset="0"/>
            </a:endParaRPr>
          </a:p>
        </p:txBody>
      </p:sp>
      <p:pic>
        <p:nvPicPr>
          <p:cNvPr id="3" name="Picture 2">
            <a:extLst>
              <a:ext uri="{FF2B5EF4-FFF2-40B4-BE49-F238E27FC236}">
                <a16:creationId xmlns:a16="http://schemas.microsoft.com/office/drawing/2014/main" id="{D2FD3213-882A-C87C-0FFC-058F24F4D71D}"/>
              </a:ext>
            </a:extLst>
          </p:cNvPr>
          <p:cNvPicPr>
            <a:picLocks noChangeAspect="1"/>
          </p:cNvPicPr>
          <p:nvPr/>
        </p:nvPicPr>
        <p:blipFill>
          <a:blip r:embed="rId4"/>
          <a:stretch>
            <a:fillRect/>
          </a:stretch>
        </p:blipFill>
        <p:spPr>
          <a:xfrm>
            <a:off x="849758" y="2138191"/>
            <a:ext cx="4795104" cy="4220807"/>
          </a:xfrm>
          <a:prstGeom prst="rect">
            <a:avLst/>
          </a:prstGeom>
        </p:spPr>
      </p:pic>
      <p:sp>
        <p:nvSpPr>
          <p:cNvPr id="5" name="TextBox 4">
            <a:extLst>
              <a:ext uri="{FF2B5EF4-FFF2-40B4-BE49-F238E27FC236}">
                <a16:creationId xmlns:a16="http://schemas.microsoft.com/office/drawing/2014/main" id="{52FB80C2-ACF4-7565-E59E-E101BA910CCE}"/>
              </a:ext>
            </a:extLst>
          </p:cNvPr>
          <p:cNvSpPr txBox="1"/>
          <p:nvPr/>
        </p:nvSpPr>
        <p:spPr>
          <a:xfrm>
            <a:off x="1641085" y="5412948"/>
            <a:ext cx="3527244" cy="369332"/>
          </a:xfrm>
          <a:prstGeom prst="rect">
            <a:avLst/>
          </a:prstGeom>
          <a:noFill/>
        </p:spPr>
        <p:txBody>
          <a:bodyPr wrap="square">
            <a:spAutoFit/>
          </a:bodyPr>
          <a:lstStyle/>
          <a:p>
            <a:pPr algn="ctr"/>
            <a:r>
              <a:rPr lang="en-CA" sz="1800" b="1" dirty="0"/>
              <a:t>( Clin = </a:t>
            </a:r>
            <a:r>
              <a:rPr lang="en-CA" sz="1800" b="1" dirty="0">
                <a:solidFill>
                  <a:srgbClr val="7F7F7F"/>
                </a:solidFill>
              </a:rPr>
              <a:t>MRI </a:t>
            </a:r>
            <a:r>
              <a:rPr lang="en-CA" sz="1800" b="1" dirty="0"/>
              <a:t>&gt; </a:t>
            </a:r>
            <a:r>
              <a:rPr lang="en-CA" sz="1800" b="1" dirty="0">
                <a:solidFill>
                  <a:srgbClr val="F23F43"/>
                </a:solidFill>
              </a:rPr>
              <a:t>MEG</a:t>
            </a:r>
            <a:r>
              <a:rPr lang="en-CA" sz="1800" b="1" dirty="0"/>
              <a:t> = </a:t>
            </a:r>
            <a:r>
              <a:rPr lang="en-CA" sz="1800" b="1" dirty="0">
                <a:solidFill>
                  <a:srgbClr val="1E98DD"/>
                </a:solidFill>
              </a:rPr>
              <a:t>PET</a:t>
            </a:r>
            <a:r>
              <a:rPr lang="en-CA" sz="1800" b="1" dirty="0">
                <a:solidFill>
                  <a:srgbClr val="F23F43"/>
                </a:solidFill>
              </a:rPr>
              <a:t> </a:t>
            </a:r>
            <a:r>
              <a:rPr lang="en-CA" sz="1800" b="1" dirty="0"/>
              <a:t>&gt;</a:t>
            </a:r>
            <a:r>
              <a:rPr lang="en-CA" sz="1800" b="1" dirty="0">
                <a:solidFill>
                  <a:srgbClr val="F23F43"/>
                </a:solidFill>
              </a:rPr>
              <a:t> </a:t>
            </a:r>
            <a:r>
              <a:rPr lang="en-CA" sz="1800" b="1" dirty="0">
                <a:solidFill>
                  <a:srgbClr val="00BA38"/>
                </a:solidFill>
              </a:rPr>
              <a:t>All </a:t>
            </a:r>
            <a:r>
              <a:rPr lang="en-CA" sz="1800" b="1" dirty="0"/>
              <a:t>)</a:t>
            </a:r>
          </a:p>
        </p:txBody>
      </p:sp>
      <p:sp>
        <p:nvSpPr>
          <p:cNvPr id="10" name="TextBox 9">
            <a:extLst>
              <a:ext uri="{FF2B5EF4-FFF2-40B4-BE49-F238E27FC236}">
                <a16:creationId xmlns:a16="http://schemas.microsoft.com/office/drawing/2014/main" id="{B121701E-64AE-A3EE-38BD-592921DE04B2}"/>
              </a:ext>
            </a:extLst>
          </p:cNvPr>
          <p:cNvSpPr txBox="1"/>
          <p:nvPr/>
        </p:nvSpPr>
        <p:spPr>
          <a:xfrm>
            <a:off x="6276003" y="1776933"/>
            <a:ext cx="5713693" cy="461665"/>
          </a:xfrm>
          <a:prstGeom prst="rect">
            <a:avLst/>
          </a:prstGeom>
          <a:noFill/>
        </p:spPr>
        <p:txBody>
          <a:bodyPr wrap="square" rtlCol="0">
            <a:spAutoFit/>
          </a:bodyPr>
          <a:lstStyle/>
          <a:p>
            <a:pPr algn="ctr"/>
            <a:r>
              <a:rPr lang="en-CA" sz="2400" b="1" dirty="0"/>
              <a:t>Take home message</a:t>
            </a:r>
          </a:p>
        </p:txBody>
      </p:sp>
    </p:spTree>
    <p:extLst>
      <p:ext uri="{BB962C8B-B14F-4D97-AF65-F5344CB8AC3E}">
        <p14:creationId xmlns:p14="http://schemas.microsoft.com/office/powerpoint/2010/main" val="277637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4DD9AC-7B55-69BA-3C68-1C1BEFC78981}"/>
              </a:ext>
            </a:extLst>
          </p:cNvPr>
          <p:cNvPicPr>
            <a:picLocks noChangeAspect="1"/>
          </p:cNvPicPr>
          <p:nvPr/>
        </p:nvPicPr>
        <p:blipFill>
          <a:blip r:embed="rId3"/>
          <a:stretch>
            <a:fillRect/>
          </a:stretch>
        </p:blipFill>
        <p:spPr>
          <a:xfrm>
            <a:off x="6266383" y="1849712"/>
            <a:ext cx="5519990" cy="3634003"/>
          </a:xfrm>
          <a:prstGeom prst="rect">
            <a:avLst/>
          </a:prstGeom>
        </p:spPr>
      </p:pic>
      <p:sp>
        <p:nvSpPr>
          <p:cNvPr id="2" name="Title 1">
            <a:extLst>
              <a:ext uri="{FF2B5EF4-FFF2-40B4-BE49-F238E27FC236}">
                <a16:creationId xmlns:a16="http://schemas.microsoft.com/office/drawing/2014/main" id="{153FC8C8-936F-66C7-0F4B-AE95D118BF22}"/>
              </a:ext>
            </a:extLst>
          </p:cNvPr>
          <p:cNvSpPr>
            <a:spLocks noGrp="1"/>
          </p:cNvSpPr>
          <p:nvPr>
            <p:ph type="title"/>
          </p:nvPr>
        </p:nvSpPr>
        <p:spPr/>
        <p:txBody>
          <a:bodyPr/>
          <a:lstStyle/>
          <a:p>
            <a:r>
              <a:rPr lang="en-CA" b="1" dirty="0"/>
              <a:t>Results</a:t>
            </a:r>
          </a:p>
        </p:txBody>
      </p:sp>
      <p:pic>
        <p:nvPicPr>
          <p:cNvPr id="4" name="Picture 2" descr="Future Scientific Meetings | AAIC | Alzheimer's Association">
            <a:extLst>
              <a:ext uri="{FF2B5EF4-FFF2-40B4-BE49-F238E27FC236}">
                <a16:creationId xmlns:a16="http://schemas.microsoft.com/office/drawing/2014/main" id="{3631DECE-F055-1297-E0E3-6437A6BA6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4423" y="155531"/>
            <a:ext cx="1850339" cy="6676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9F36FA9-2934-7060-6A74-9F6FC63C4537}"/>
              </a:ext>
            </a:extLst>
          </p:cNvPr>
          <p:cNvSpPr/>
          <p:nvPr/>
        </p:nvSpPr>
        <p:spPr>
          <a:xfrm>
            <a:off x="6705855" y="5729343"/>
            <a:ext cx="4795104" cy="718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solidFill>
                  <a:schemeClr val="tx1"/>
                </a:solidFill>
                <a:ea typeface="Times New Roman" panose="02020603050405020304" pitchFamily="18" charset="0"/>
              </a:rPr>
              <a:t>Visit my poster on Monday! </a:t>
            </a:r>
            <a:endParaRPr lang="en-CA" sz="1200" b="1" dirty="0">
              <a:solidFill>
                <a:schemeClr val="tx1"/>
              </a:solidFill>
              <a:ea typeface="Times New Roman" panose="02020603050405020304" pitchFamily="18" charset="0"/>
            </a:endParaRPr>
          </a:p>
          <a:p>
            <a:pPr algn="ctr"/>
            <a:r>
              <a:rPr lang="en-CA" sz="2000" b="1" dirty="0">
                <a:solidFill>
                  <a:schemeClr val="tx1"/>
                </a:solidFill>
                <a:ea typeface="Times New Roman" panose="02020603050405020304" pitchFamily="18" charset="0"/>
              </a:rPr>
              <a:t>P2-07–Biomarkers: Neuroimaging # P2-450</a:t>
            </a:r>
          </a:p>
        </p:txBody>
      </p:sp>
      <p:pic>
        <p:nvPicPr>
          <p:cNvPr id="12" name="Picture 11">
            <a:extLst>
              <a:ext uri="{FF2B5EF4-FFF2-40B4-BE49-F238E27FC236}">
                <a16:creationId xmlns:a16="http://schemas.microsoft.com/office/drawing/2014/main" id="{FCB63B61-E682-DE68-92B2-AA2020ABF5CC}"/>
              </a:ext>
            </a:extLst>
          </p:cNvPr>
          <p:cNvPicPr>
            <a:picLocks noChangeAspect="1"/>
          </p:cNvPicPr>
          <p:nvPr/>
        </p:nvPicPr>
        <p:blipFill>
          <a:blip r:embed="rId5"/>
          <a:stretch>
            <a:fillRect/>
          </a:stretch>
        </p:blipFill>
        <p:spPr>
          <a:xfrm>
            <a:off x="849758" y="2138191"/>
            <a:ext cx="4795104" cy="4220807"/>
          </a:xfrm>
          <a:prstGeom prst="rect">
            <a:avLst/>
          </a:prstGeom>
        </p:spPr>
      </p:pic>
      <p:sp>
        <p:nvSpPr>
          <p:cNvPr id="13" name="TextBox 12">
            <a:extLst>
              <a:ext uri="{FF2B5EF4-FFF2-40B4-BE49-F238E27FC236}">
                <a16:creationId xmlns:a16="http://schemas.microsoft.com/office/drawing/2014/main" id="{237D04FB-F4E8-D990-BB73-0EC11FB03E72}"/>
              </a:ext>
            </a:extLst>
          </p:cNvPr>
          <p:cNvSpPr txBox="1"/>
          <p:nvPr/>
        </p:nvSpPr>
        <p:spPr>
          <a:xfrm>
            <a:off x="1641085" y="5412948"/>
            <a:ext cx="3527244" cy="369332"/>
          </a:xfrm>
          <a:prstGeom prst="rect">
            <a:avLst/>
          </a:prstGeom>
          <a:noFill/>
        </p:spPr>
        <p:txBody>
          <a:bodyPr wrap="square">
            <a:spAutoFit/>
          </a:bodyPr>
          <a:lstStyle/>
          <a:p>
            <a:pPr algn="ctr"/>
            <a:r>
              <a:rPr lang="en-CA" sz="1800" b="1" dirty="0"/>
              <a:t>( Clin = </a:t>
            </a:r>
            <a:r>
              <a:rPr lang="en-CA" sz="1800" b="1" dirty="0">
                <a:solidFill>
                  <a:srgbClr val="7F7F7F"/>
                </a:solidFill>
              </a:rPr>
              <a:t>MRI </a:t>
            </a:r>
            <a:r>
              <a:rPr lang="en-CA" sz="1800" b="1" dirty="0"/>
              <a:t>&gt; </a:t>
            </a:r>
            <a:r>
              <a:rPr lang="en-CA" sz="1800" b="1" dirty="0">
                <a:solidFill>
                  <a:srgbClr val="F23F43"/>
                </a:solidFill>
              </a:rPr>
              <a:t>MEG</a:t>
            </a:r>
            <a:r>
              <a:rPr lang="en-CA" sz="1800" b="1" dirty="0"/>
              <a:t> = </a:t>
            </a:r>
            <a:r>
              <a:rPr lang="en-CA" sz="1800" b="1" dirty="0">
                <a:solidFill>
                  <a:srgbClr val="1E98DD"/>
                </a:solidFill>
              </a:rPr>
              <a:t>PET</a:t>
            </a:r>
            <a:r>
              <a:rPr lang="en-CA" sz="1800" b="1" dirty="0">
                <a:solidFill>
                  <a:srgbClr val="F23F43"/>
                </a:solidFill>
              </a:rPr>
              <a:t> </a:t>
            </a:r>
            <a:r>
              <a:rPr lang="en-CA" sz="1800" b="1" dirty="0"/>
              <a:t>&gt;</a:t>
            </a:r>
            <a:r>
              <a:rPr lang="en-CA" sz="1800" b="1" dirty="0">
                <a:solidFill>
                  <a:srgbClr val="F23F43"/>
                </a:solidFill>
              </a:rPr>
              <a:t> </a:t>
            </a:r>
            <a:r>
              <a:rPr lang="en-CA" sz="1800" b="1" dirty="0">
                <a:solidFill>
                  <a:srgbClr val="00BA38"/>
                </a:solidFill>
              </a:rPr>
              <a:t>All </a:t>
            </a:r>
            <a:r>
              <a:rPr lang="en-CA" sz="1800" b="1" dirty="0"/>
              <a:t>)</a:t>
            </a:r>
          </a:p>
        </p:txBody>
      </p:sp>
    </p:spTree>
    <p:extLst>
      <p:ext uri="{BB962C8B-B14F-4D97-AF65-F5344CB8AC3E}">
        <p14:creationId xmlns:p14="http://schemas.microsoft.com/office/powerpoint/2010/main" val="776487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56681</TotalTime>
  <Words>904</Words>
  <Application>Microsoft Office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Neurophysiological activity linked to AD pathology relates to MCI progression</vt:lpstr>
      <vt:lpstr>Methods</vt:lpstr>
      <vt:lpstr>Methods</vt:lpstr>
      <vt:lpstr>Methods</vt:lpstr>
      <vt:lpstr>Results</vt:lpstr>
      <vt:lpstr>Results</vt:lpstr>
      <vt:lpstr>Results</vt:lpstr>
      <vt:lpstr>Results</vt:lpstr>
      <vt:lpstr>Results</vt:lpstr>
      <vt:lpstr>Take home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Electrophysiological imaging markers of Alzheimer’s Disease proteinopathy in the asymptomatic human brain</dc:title>
  <dc:creator>Jonathan Gallego Rudolf</dc:creator>
  <cp:lastModifiedBy>Jonathan Gallego-Rudolf</cp:lastModifiedBy>
  <cp:revision>48</cp:revision>
  <cp:lastPrinted>2023-07-07T20:55:55Z</cp:lastPrinted>
  <dcterms:created xsi:type="dcterms:W3CDTF">2022-02-21T19:30:55Z</dcterms:created>
  <dcterms:modified xsi:type="dcterms:W3CDTF">2023-07-07T21:31:24Z</dcterms:modified>
</cp:coreProperties>
</file>